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3"/>
    <p:sldMasterId id="2147483714" r:id="rId4"/>
  </p:sldMasterIdLst>
  <p:notesMasterIdLst>
    <p:notesMasterId r:id="rId71"/>
  </p:notesMasterIdLst>
  <p:sldIdLst>
    <p:sldId id="257" r:id="rId5"/>
    <p:sldId id="256" r:id="rId6"/>
    <p:sldId id="4500" r:id="rId7"/>
    <p:sldId id="441" r:id="rId8"/>
    <p:sldId id="442" r:id="rId9"/>
    <p:sldId id="270" r:id="rId10"/>
    <p:sldId id="271" r:id="rId11"/>
    <p:sldId id="268" r:id="rId12"/>
    <p:sldId id="267" r:id="rId13"/>
    <p:sldId id="266" r:id="rId14"/>
    <p:sldId id="269" r:id="rId15"/>
    <p:sldId id="285" r:id="rId16"/>
    <p:sldId id="444" r:id="rId17"/>
    <p:sldId id="296" r:id="rId18"/>
    <p:sldId id="304" r:id="rId19"/>
    <p:sldId id="307" r:id="rId20"/>
    <p:sldId id="299" r:id="rId21"/>
    <p:sldId id="305" r:id="rId22"/>
    <p:sldId id="300" r:id="rId23"/>
    <p:sldId id="301" r:id="rId24"/>
    <p:sldId id="303" r:id="rId25"/>
    <p:sldId id="306" r:id="rId26"/>
    <p:sldId id="302" r:id="rId27"/>
    <p:sldId id="443" r:id="rId28"/>
    <p:sldId id="4502" r:id="rId29"/>
    <p:sldId id="4503" r:id="rId30"/>
    <p:sldId id="4504" r:id="rId31"/>
    <p:sldId id="4505" r:id="rId32"/>
    <p:sldId id="4506" r:id="rId33"/>
    <p:sldId id="4501" r:id="rId34"/>
    <p:sldId id="4508" r:id="rId35"/>
    <p:sldId id="4509" r:id="rId36"/>
    <p:sldId id="4510" r:id="rId37"/>
    <p:sldId id="4507" r:id="rId38"/>
    <p:sldId id="265" r:id="rId39"/>
    <p:sldId id="264" r:id="rId40"/>
    <p:sldId id="286" r:id="rId41"/>
    <p:sldId id="287" r:id="rId42"/>
    <p:sldId id="288" r:id="rId43"/>
    <p:sldId id="4496" r:id="rId44"/>
    <p:sldId id="446" r:id="rId45"/>
    <p:sldId id="4491" r:id="rId46"/>
    <p:sldId id="4492" r:id="rId47"/>
    <p:sldId id="4493" r:id="rId48"/>
    <p:sldId id="4494" r:id="rId49"/>
    <p:sldId id="289" r:id="rId50"/>
    <p:sldId id="4497" r:id="rId51"/>
    <p:sldId id="278" r:id="rId52"/>
    <p:sldId id="279" r:id="rId53"/>
    <p:sldId id="284" r:id="rId54"/>
    <p:sldId id="4498" r:id="rId55"/>
    <p:sldId id="277" r:id="rId56"/>
    <p:sldId id="4499" r:id="rId57"/>
    <p:sldId id="445" r:id="rId58"/>
    <p:sldId id="438" r:id="rId59"/>
    <p:sldId id="439" r:id="rId60"/>
    <p:sldId id="427" r:id="rId61"/>
    <p:sldId id="428" r:id="rId62"/>
    <p:sldId id="429" r:id="rId63"/>
    <p:sldId id="430" r:id="rId64"/>
    <p:sldId id="436" r:id="rId65"/>
    <p:sldId id="435" r:id="rId66"/>
    <p:sldId id="440" r:id="rId67"/>
    <p:sldId id="4495" r:id="rId68"/>
    <p:sldId id="4511" r:id="rId69"/>
    <p:sldId id="4512"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FFC69-0C62-445C-9CE3-F1C75E4A5C1A}" v="25" dt="2023-10-17T16:38:38.486"/>
    <p1510:client id="{DF6E14BF-7A05-4054-868B-36554D3A81DD}" v="255" dt="2023-10-17T18:47:18.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74"/>
  </p:normalViewPr>
  <p:slideViewPr>
    <p:cSldViewPr snapToGrid="0">
      <p:cViewPr varScale="1">
        <p:scale>
          <a:sx n="109" d="100"/>
          <a:sy n="109" d="100"/>
        </p:scale>
        <p:origin x="6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Sheet1!$J$8</c:f>
              <c:strCache>
                <c:ptCount val="1"/>
                <c:pt idx="0">
                  <c:v>Asian</c:v>
                </c:pt>
              </c:strCache>
            </c:strRef>
          </c:tx>
          <c:spPr>
            <a:solidFill>
              <a:schemeClr val="accent1"/>
            </a:solidFill>
            <a:ln w="19050">
              <a:solidFill>
                <a:schemeClr val="lt1"/>
              </a:solidFill>
            </a:ln>
            <a:effectLst/>
          </c:spPr>
          <c:invertIfNegative val="0"/>
          <c:val>
            <c:numRef>
              <c:f>Sheet1!$K$8</c:f>
              <c:numCache>
                <c:formatCode>0.0%</c:formatCode>
                <c:ptCount val="1"/>
                <c:pt idx="0">
                  <c:v>2.8778386844166014E-2</c:v>
                </c:pt>
              </c:numCache>
            </c:numRef>
          </c:val>
          <c:extLst>
            <c:ext xmlns:c16="http://schemas.microsoft.com/office/drawing/2014/chart" uri="{C3380CC4-5D6E-409C-BE32-E72D297353CC}">
              <c16:uniqueId val="{00000000-61B6-4E97-9ED4-504DA851776D}"/>
            </c:ext>
          </c:extLst>
        </c:ser>
        <c:ser>
          <c:idx val="1"/>
          <c:order val="1"/>
          <c:tx>
            <c:strRef>
              <c:f>Sheet1!$J$9</c:f>
              <c:strCache>
                <c:ptCount val="1"/>
                <c:pt idx="0">
                  <c:v>Black</c:v>
                </c:pt>
              </c:strCache>
            </c:strRef>
          </c:tx>
          <c:spPr>
            <a:solidFill>
              <a:schemeClr val="accent2"/>
            </a:solidFill>
            <a:ln w="19050">
              <a:solidFill>
                <a:schemeClr val="lt1"/>
              </a:solidFill>
            </a:ln>
            <a:effectLst/>
          </c:spPr>
          <c:invertIfNegative val="0"/>
          <c:val>
            <c:numRef>
              <c:f>Sheet1!$K$9</c:f>
              <c:numCache>
                <c:formatCode>0.0%</c:formatCode>
                <c:ptCount val="1"/>
                <c:pt idx="0">
                  <c:v>0.30899243017488909</c:v>
                </c:pt>
              </c:numCache>
            </c:numRef>
          </c:val>
          <c:extLst>
            <c:ext xmlns:c16="http://schemas.microsoft.com/office/drawing/2014/chart" uri="{C3380CC4-5D6E-409C-BE32-E72D297353CC}">
              <c16:uniqueId val="{00000001-61B6-4E97-9ED4-504DA851776D}"/>
            </c:ext>
          </c:extLst>
        </c:ser>
        <c:ser>
          <c:idx val="2"/>
          <c:order val="2"/>
          <c:tx>
            <c:strRef>
              <c:f>Sheet1!$J$10</c:f>
              <c:strCache>
                <c:ptCount val="1"/>
                <c:pt idx="0">
                  <c:v>Hispanic</c:v>
                </c:pt>
              </c:strCache>
            </c:strRef>
          </c:tx>
          <c:spPr>
            <a:solidFill>
              <a:schemeClr val="accent3"/>
            </a:solidFill>
            <a:ln w="19050">
              <a:solidFill>
                <a:schemeClr val="lt1"/>
              </a:solidFill>
            </a:ln>
            <a:effectLst/>
          </c:spPr>
          <c:invertIfNegative val="0"/>
          <c:val>
            <c:numRef>
              <c:f>Sheet1!$K$10</c:f>
              <c:numCache>
                <c:formatCode>0.0%</c:formatCode>
                <c:ptCount val="1"/>
                <c:pt idx="0">
                  <c:v>0.37144348734012006</c:v>
                </c:pt>
              </c:numCache>
            </c:numRef>
          </c:val>
          <c:extLst>
            <c:ext xmlns:c16="http://schemas.microsoft.com/office/drawing/2014/chart" uri="{C3380CC4-5D6E-409C-BE32-E72D297353CC}">
              <c16:uniqueId val="{00000002-61B6-4E97-9ED4-504DA851776D}"/>
            </c:ext>
          </c:extLst>
        </c:ser>
        <c:ser>
          <c:idx val="3"/>
          <c:order val="3"/>
          <c:tx>
            <c:strRef>
              <c:f>Sheet1!$J$11</c:f>
              <c:strCache>
                <c:ptCount val="1"/>
                <c:pt idx="0">
                  <c:v>White</c:v>
                </c:pt>
              </c:strCache>
            </c:strRef>
          </c:tx>
          <c:spPr>
            <a:solidFill>
              <a:schemeClr val="accent4"/>
            </a:solidFill>
            <a:ln w="19050">
              <a:solidFill>
                <a:schemeClr val="lt1"/>
              </a:solidFill>
            </a:ln>
            <a:effectLst/>
          </c:spPr>
          <c:invertIfNegative val="0"/>
          <c:val>
            <c:numRef>
              <c:f>Sheet1!$K$11</c:f>
              <c:numCache>
                <c:formatCode>0.0%</c:formatCode>
                <c:ptCount val="1"/>
                <c:pt idx="0">
                  <c:v>0.23831897676846775</c:v>
                </c:pt>
              </c:numCache>
            </c:numRef>
          </c:val>
          <c:extLst>
            <c:ext xmlns:c16="http://schemas.microsoft.com/office/drawing/2014/chart" uri="{C3380CC4-5D6E-409C-BE32-E72D297353CC}">
              <c16:uniqueId val="{00000003-61B6-4E97-9ED4-504DA851776D}"/>
            </c:ext>
          </c:extLst>
        </c:ser>
        <c:ser>
          <c:idx val="4"/>
          <c:order val="4"/>
          <c:tx>
            <c:strRef>
              <c:f>Sheet1!$J$12</c:f>
              <c:strCache>
                <c:ptCount val="1"/>
                <c:pt idx="0">
                  <c:v>Other races</c:v>
                </c:pt>
              </c:strCache>
            </c:strRef>
          </c:tx>
          <c:spPr>
            <a:solidFill>
              <a:schemeClr val="accent5"/>
            </a:solidFill>
            <a:ln w="19050">
              <a:solidFill>
                <a:schemeClr val="lt1"/>
              </a:solidFill>
            </a:ln>
            <a:effectLst/>
          </c:spPr>
          <c:invertIfNegative val="0"/>
          <c:val>
            <c:numRef>
              <c:f>Sheet1!$K$12</c:f>
              <c:numCache>
                <c:formatCode>0.0%</c:formatCode>
                <c:ptCount val="1"/>
                <c:pt idx="0">
                  <c:v>3.5891412163925867E-3</c:v>
                </c:pt>
              </c:numCache>
            </c:numRef>
          </c:val>
          <c:extLst>
            <c:ext xmlns:c16="http://schemas.microsoft.com/office/drawing/2014/chart" uri="{C3380CC4-5D6E-409C-BE32-E72D297353CC}">
              <c16:uniqueId val="{00000004-61B6-4E97-9ED4-504DA851776D}"/>
            </c:ext>
          </c:extLst>
        </c:ser>
        <c:ser>
          <c:idx val="5"/>
          <c:order val="5"/>
          <c:tx>
            <c:strRef>
              <c:f>Sheet1!$J$13</c:f>
              <c:strCache>
                <c:ptCount val="1"/>
                <c:pt idx="0">
                  <c:v>More than one race</c:v>
                </c:pt>
              </c:strCache>
            </c:strRef>
          </c:tx>
          <c:spPr>
            <a:solidFill>
              <a:schemeClr val="accent6"/>
            </a:solidFill>
            <a:ln w="19050">
              <a:solidFill>
                <a:schemeClr val="lt1"/>
              </a:solidFill>
            </a:ln>
            <a:effectLst/>
          </c:spPr>
          <c:invertIfNegative val="0"/>
          <c:val>
            <c:numRef>
              <c:f>Sheet1!$K$13</c:f>
              <c:numCache>
                <c:formatCode>0.0%</c:formatCode>
                <c:ptCount val="1"/>
                <c:pt idx="0">
                  <c:v>2.5776559645001307E-2</c:v>
                </c:pt>
              </c:numCache>
            </c:numRef>
          </c:val>
          <c:extLst>
            <c:ext xmlns:c16="http://schemas.microsoft.com/office/drawing/2014/chart" uri="{C3380CC4-5D6E-409C-BE32-E72D297353CC}">
              <c16:uniqueId val="{00000005-61B6-4E97-9ED4-504DA851776D}"/>
            </c:ext>
          </c:extLst>
        </c:ser>
        <c:ser>
          <c:idx val="6"/>
          <c:order val="6"/>
          <c:tx>
            <c:strRef>
              <c:f>Sheet1!$J$14</c:f>
              <c:strCache>
                <c:ptCount val="1"/>
                <c:pt idx="0">
                  <c:v>Not reported</c:v>
                </c:pt>
              </c:strCache>
            </c:strRef>
          </c:tx>
          <c:spPr>
            <a:solidFill>
              <a:schemeClr val="accent1">
                <a:lumMod val="60000"/>
              </a:schemeClr>
            </a:solidFill>
            <a:ln w="19050">
              <a:solidFill>
                <a:schemeClr val="lt1"/>
              </a:solidFill>
            </a:ln>
            <a:effectLst/>
          </c:spPr>
          <c:invertIfNegative val="0"/>
          <c:val>
            <c:numRef>
              <c:f>Sheet1!$K$14</c:f>
              <c:numCache>
                <c:formatCode>0.0%</c:formatCode>
                <c:ptCount val="1"/>
                <c:pt idx="0">
                  <c:v>2.3101018010963197E-2</c:v>
                </c:pt>
              </c:numCache>
            </c:numRef>
          </c:val>
          <c:extLst>
            <c:ext xmlns:c16="http://schemas.microsoft.com/office/drawing/2014/chart" uri="{C3380CC4-5D6E-409C-BE32-E72D297353CC}">
              <c16:uniqueId val="{00000006-61B6-4E97-9ED4-504DA851776D}"/>
            </c:ext>
          </c:extLst>
        </c:ser>
        <c:dLbls>
          <c:showLegendKey val="0"/>
          <c:showVal val="0"/>
          <c:showCatName val="0"/>
          <c:showSerName val="0"/>
          <c:showPercent val="0"/>
          <c:showBubbleSize val="0"/>
        </c:dLbls>
        <c:gapWidth val="150"/>
        <c:axId val="1887289216"/>
        <c:axId val="1681512960"/>
      </c:barChart>
      <c:catAx>
        <c:axId val="1887289216"/>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1512960"/>
        <c:crosses val="autoZero"/>
        <c:auto val="1"/>
        <c:lblAlgn val="ctr"/>
        <c:lblOffset val="100"/>
        <c:noMultiLvlLbl val="0"/>
      </c:catAx>
      <c:valAx>
        <c:axId val="16815129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7289216"/>
        <c:crosses val="autoZero"/>
        <c:crossBetween val="between"/>
      </c:valAx>
      <c:spPr>
        <a:noFill/>
        <a:ln>
          <a:noFill/>
        </a:ln>
        <a:effectLst/>
      </c:spPr>
    </c:plotArea>
    <c:legend>
      <c:legendPos val="b"/>
      <c:layout>
        <c:manualLayout>
          <c:xMode val="edge"/>
          <c:yMode val="edge"/>
          <c:x val="0.19780468066491688"/>
          <c:y val="0.76793817439486733"/>
          <c:w val="0.6877237532808399"/>
          <c:h val="0.22743219597550307"/>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Load Status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997118463598074"/>
          <c:y val="6.7256909671459447E-2"/>
          <c:w val="0.49895913793170932"/>
          <c:h val="0.81339601024209862"/>
        </c:manualLayout>
      </c:layout>
      <c:pieChart>
        <c:varyColors val="1"/>
        <c:ser>
          <c:idx val="0"/>
          <c:order val="0"/>
          <c:dPt>
            <c:idx val="0"/>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1-E469-4490-B56D-2EC8AE88EF44}"/>
              </c:ext>
            </c:extLst>
          </c:dPt>
          <c:dPt>
            <c:idx val="1"/>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3-E469-4490-B56D-2EC8AE88EF4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Sheet1!$J$22:$J$23</c:f>
              <c:strCache>
                <c:ptCount val="2"/>
                <c:pt idx="0">
                  <c:v>Full-time</c:v>
                </c:pt>
                <c:pt idx="1">
                  <c:v>Part-time</c:v>
                </c:pt>
              </c:strCache>
            </c:strRef>
          </c:cat>
          <c:val>
            <c:numRef>
              <c:f>Sheet1!$K$22:$K$23</c:f>
              <c:numCache>
                <c:formatCode>0.0%</c:formatCode>
                <c:ptCount val="2"/>
                <c:pt idx="0">
                  <c:v>0.36256851996867656</c:v>
                </c:pt>
                <c:pt idx="1">
                  <c:v>0.63743148003132344</c:v>
                </c:pt>
              </c:numCache>
            </c:numRef>
          </c:val>
          <c:extLst>
            <c:ext xmlns:c16="http://schemas.microsoft.com/office/drawing/2014/chart" uri="{C3380CC4-5D6E-409C-BE32-E72D297353CC}">
              <c16:uniqueId val="{00000004-E469-4490-B56D-2EC8AE88EF44}"/>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F2A4B6-2E8E-470A-80B6-E3BD96ECFE49}"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41C8CF3F-C07E-427F-9953-9C640B7E41C5}">
      <dgm:prSet phldrT="[Text]"/>
      <dgm:spPr>
        <a:solidFill>
          <a:srgbClr val="064A3F"/>
        </a:solidFill>
        <a:ln>
          <a:solidFill>
            <a:schemeClr val="accent6">
              <a:lumMod val="50000"/>
            </a:schemeClr>
          </a:solidFill>
        </a:ln>
      </dgm:spPr>
      <dgm:t>
        <a:bodyPr/>
        <a:lstStyle/>
        <a:p>
          <a:r>
            <a:rPr lang="en-US" dirty="0"/>
            <a:t>1. Complete SACSCOC Reaffirmation</a:t>
          </a:r>
        </a:p>
      </dgm:t>
    </dgm:pt>
    <dgm:pt modelId="{25264D79-7063-4EEC-8A7A-AAFE2D13C45A}" type="parTrans" cxnId="{D03C37C3-0A41-4917-A949-F3314D0B7ADA}">
      <dgm:prSet/>
      <dgm:spPr/>
      <dgm:t>
        <a:bodyPr/>
        <a:lstStyle/>
        <a:p>
          <a:endParaRPr lang="en-US"/>
        </a:p>
      </dgm:t>
    </dgm:pt>
    <dgm:pt modelId="{63EC7518-69E8-4625-A446-40973BECD9BD}" type="sibTrans" cxnId="{D03C37C3-0A41-4917-A949-F3314D0B7ADA}">
      <dgm:prSet/>
      <dgm:spPr/>
      <dgm:t>
        <a:bodyPr/>
        <a:lstStyle/>
        <a:p>
          <a:endParaRPr lang="en-US"/>
        </a:p>
      </dgm:t>
    </dgm:pt>
    <dgm:pt modelId="{621B6EE2-9B43-4608-A557-2DA5B59F3644}">
      <dgm:prSet phldrT="[Text]"/>
      <dgm:spPr>
        <a:solidFill>
          <a:srgbClr val="064A3F"/>
        </a:solidFill>
      </dgm:spPr>
      <dgm:t>
        <a:bodyPr/>
        <a:lstStyle/>
        <a:p>
          <a:r>
            <a:rPr lang="en-US" dirty="0"/>
            <a:t>2. Obtain DBOT Permission</a:t>
          </a:r>
        </a:p>
      </dgm:t>
    </dgm:pt>
    <dgm:pt modelId="{B1D6561B-35F7-458A-954F-CBC999EA501A}" type="parTrans" cxnId="{BE51155F-3046-42FE-9691-9B192707B2C4}">
      <dgm:prSet/>
      <dgm:spPr/>
      <dgm:t>
        <a:bodyPr/>
        <a:lstStyle/>
        <a:p>
          <a:endParaRPr lang="en-US"/>
        </a:p>
      </dgm:t>
    </dgm:pt>
    <dgm:pt modelId="{5AAA2809-6644-46C0-9F01-CC051E54A7E2}" type="sibTrans" cxnId="{BE51155F-3046-42FE-9691-9B192707B2C4}">
      <dgm:prSet/>
      <dgm:spPr/>
      <dgm:t>
        <a:bodyPr/>
        <a:lstStyle/>
        <a:p>
          <a:endParaRPr lang="en-US"/>
        </a:p>
      </dgm:t>
    </dgm:pt>
    <dgm:pt modelId="{5AE5ED81-02D9-41A7-B96C-404BB0075C1F}">
      <dgm:prSet phldrT="[Text]"/>
      <dgm:spPr>
        <a:solidFill>
          <a:srgbClr val="064A3F"/>
        </a:solidFill>
      </dgm:spPr>
      <dgm:t>
        <a:bodyPr/>
        <a:lstStyle/>
        <a:p>
          <a:r>
            <a:rPr lang="en-US" dirty="0"/>
            <a:t>3. Notify U.S. DOE</a:t>
          </a:r>
        </a:p>
      </dgm:t>
    </dgm:pt>
    <dgm:pt modelId="{28DB55B2-3293-4510-B894-8CE05E47D6BA}" type="parTrans" cxnId="{A3897A51-D87A-40E8-9CDA-620C714C37CF}">
      <dgm:prSet/>
      <dgm:spPr/>
      <dgm:t>
        <a:bodyPr/>
        <a:lstStyle/>
        <a:p>
          <a:endParaRPr lang="en-US"/>
        </a:p>
      </dgm:t>
    </dgm:pt>
    <dgm:pt modelId="{0ED6C752-F456-4791-ABE1-B6BEC0D06A2E}" type="sibTrans" cxnId="{A3897A51-D87A-40E8-9CDA-620C714C37CF}">
      <dgm:prSet/>
      <dgm:spPr/>
      <dgm:t>
        <a:bodyPr/>
        <a:lstStyle/>
        <a:p>
          <a:endParaRPr lang="en-US"/>
        </a:p>
      </dgm:t>
    </dgm:pt>
    <dgm:pt modelId="{ABB8825F-AC5B-41BE-9133-FEE84AC88680}">
      <dgm:prSet phldrT="[Text]"/>
      <dgm:spPr>
        <a:solidFill>
          <a:srgbClr val="FF0000"/>
        </a:solidFill>
      </dgm:spPr>
      <dgm:t>
        <a:bodyPr/>
        <a:lstStyle/>
        <a:p>
          <a:r>
            <a:rPr lang="en-US" dirty="0"/>
            <a:t>4. Approval from U.S. DOE</a:t>
          </a:r>
        </a:p>
      </dgm:t>
    </dgm:pt>
    <dgm:pt modelId="{A08DE1E1-9FFB-43B0-AA32-95287F569684}" type="parTrans" cxnId="{B85579EF-2B6F-4630-9C60-D88C3E4120D0}">
      <dgm:prSet/>
      <dgm:spPr/>
      <dgm:t>
        <a:bodyPr/>
        <a:lstStyle/>
        <a:p>
          <a:endParaRPr lang="en-US"/>
        </a:p>
      </dgm:t>
    </dgm:pt>
    <dgm:pt modelId="{4CDA6389-6056-4CDD-860C-5294C57679A4}" type="sibTrans" cxnId="{B85579EF-2B6F-4630-9C60-D88C3E4120D0}">
      <dgm:prSet/>
      <dgm:spPr/>
      <dgm:t>
        <a:bodyPr/>
        <a:lstStyle/>
        <a:p>
          <a:endParaRPr lang="en-US"/>
        </a:p>
      </dgm:t>
    </dgm:pt>
    <dgm:pt modelId="{1344FE8C-17CE-43A0-98EB-B35C4720BF57}">
      <dgm:prSet phldrT="[Text]"/>
      <dgm:spPr>
        <a:solidFill>
          <a:srgbClr val="064A3F"/>
        </a:solidFill>
      </dgm:spPr>
      <dgm:t>
        <a:bodyPr/>
        <a:lstStyle/>
        <a:p>
          <a:r>
            <a:rPr lang="en-US" dirty="0"/>
            <a:t>5. Apply for Agency Membership</a:t>
          </a:r>
        </a:p>
      </dgm:t>
    </dgm:pt>
    <dgm:pt modelId="{AAAFCD48-DC71-43A9-8185-A6137E1F873D}" type="parTrans" cxnId="{EBCF76DB-20DC-41A3-9857-ABBF5DC1C94B}">
      <dgm:prSet/>
      <dgm:spPr/>
      <dgm:t>
        <a:bodyPr/>
        <a:lstStyle/>
        <a:p>
          <a:endParaRPr lang="en-US"/>
        </a:p>
      </dgm:t>
    </dgm:pt>
    <dgm:pt modelId="{063F42A2-90AE-4645-BEA3-D42E8350FB8C}" type="sibTrans" cxnId="{EBCF76DB-20DC-41A3-9857-ABBF5DC1C94B}">
      <dgm:prSet/>
      <dgm:spPr/>
      <dgm:t>
        <a:bodyPr/>
        <a:lstStyle/>
        <a:p>
          <a:endParaRPr lang="en-US"/>
        </a:p>
      </dgm:t>
    </dgm:pt>
    <dgm:pt modelId="{9E71F485-320A-4358-93F0-B840D6DEC93A}">
      <dgm:prSet phldrT="[Text]"/>
      <dgm:spPr>
        <a:solidFill>
          <a:srgbClr val="064A3F"/>
        </a:solidFill>
      </dgm:spPr>
      <dgm:t>
        <a:bodyPr/>
        <a:lstStyle/>
        <a:p>
          <a:r>
            <a:rPr lang="en-US" dirty="0"/>
            <a:t>6. Approval to Proceed from Agency</a:t>
          </a:r>
        </a:p>
      </dgm:t>
    </dgm:pt>
    <dgm:pt modelId="{22928BE4-652F-400A-8B54-2479C72AE229}" type="parTrans" cxnId="{DE9AE6BF-7010-4F9F-B272-4E24BADEF91E}">
      <dgm:prSet/>
      <dgm:spPr/>
      <dgm:t>
        <a:bodyPr/>
        <a:lstStyle/>
        <a:p>
          <a:endParaRPr lang="en-US"/>
        </a:p>
      </dgm:t>
    </dgm:pt>
    <dgm:pt modelId="{2270CA90-C5C0-4D76-899E-7FBAD42E76B7}" type="sibTrans" cxnId="{DE9AE6BF-7010-4F9F-B272-4E24BADEF91E}">
      <dgm:prSet/>
      <dgm:spPr/>
      <dgm:t>
        <a:bodyPr/>
        <a:lstStyle/>
        <a:p>
          <a:endParaRPr lang="en-US"/>
        </a:p>
      </dgm:t>
    </dgm:pt>
    <dgm:pt modelId="{E190B7DE-FD95-49A7-A26D-A056C2808B43}">
      <dgm:prSet phldrT="[Text]"/>
      <dgm:spPr>
        <a:solidFill>
          <a:srgbClr val="064A3F"/>
        </a:solidFill>
      </dgm:spPr>
      <dgm:t>
        <a:bodyPr/>
        <a:lstStyle/>
        <a:p>
          <a:r>
            <a:rPr lang="en-US" dirty="0"/>
            <a:t>7. Complete Accreditation Process</a:t>
          </a:r>
        </a:p>
      </dgm:t>
    </dgm:pt>
    <dgm:pt modelId="{85BFAE86-119C-4B25-A993-A3A684E52569}" type="parTrans" cxnId="{ABF3E7AD-7079-4B4C-BFB2-E685031C17D3}">
      <dgm:prSet/>
      <dgm:spPr/>
      <dgm:t>
        <a:bodyPr/>
        <a:lstStyle/>
        <a:p>
          <a:endParaRPr lang="en-US"/>
        </a:p>
      </dgm:t>
    </dgm:pt>
    <dgm:pt modelId="{0C476442-6059-4C6E-9D6F-C3CE182C2DB8}" type="sibTrans" cxnId="{ABF3E7AD-7079-4B4C-BFB2-E685031C17D3}">
      <dgm:prSet/>
      <dgm:spPr/>
      <dgm:t>
        <a:bodyPr/>
        <a:lstStyle/>
        <a:p>
          <a:endParaRPr lang="en-US"/>
        </a:p>
      </dgm:t>
    </dgm:pt>
    <dgm:pt modelId="{DE6A5A6A-68A0-42B8-A5B3-C1B63FF7AB2C}">
      <dgm:prSet phldrT="[Text]"/>
      <dgm:spPr>
        <a:solidFill>
          <a:srgbClr val="064A3F"/>
        </a:solidFill>
      </dgm:spPr>
      <dgm:t>
        <a:bodyPr/>
        <a:lstStyle/>
        <a:p>
          <a:r>
            <a:rPr lang="en-US" dirty="0"/>
            <a:t>8. Notify U.S. DOE</a:t>
          </a:r>
        </a:p>
      </dgm:t>
    </dgm:pt>
    <dgm:pt modelId="{B95BD1E4-CAF1-4378-B97E-B0F457730141}" type="parTrans" cxnId="{3A87C69E-E362-4BE7-8A7A-2342C7078BF2}">
      <dgm:prSet/>
      <dgm:spPr/>
      <dgm:t>
        <a:bodyPr/>
        <a:lstStyle/>
        <a:p>
          <a:endParaRPr lang="en-US"/>
        </a:p>
      </dgm:t>
    </dgm:pt>
    <dgm:pt modelId="{B42BCA23-F14B-4C16-A2F0-3FD6356CAF3C}" type="sibTrans" cxnId="{3A87C69E-E362-4BE7-8A7A-2342C7078BF2}">
      <dgm:prSet/>
      <dgm:spPr/>
      <dgm:t>
        <a:bodyPr/>
        <a:lstStyle/>
        <a:p>
          <a:endParaRPr lang="en-US"/>
        </a:p>
      </dgm:t>
    </dgm:pt>
    <dgm:pt modelId="{BB147DEB-A594-4C1D-A994-10B2F8DD60EB}">
      <dgm:prSet phldrT="[Text]"/>
      <dgm:spPr>
        <a:solidFill>
          <a:srgbClr val="064A3F"/>
        </a:solidFill>
      </dgm:spPr>
      <dgm:t>
        <a:bodyPr/>
        <a:lstStyle/>
        <a:p>
          <a:r>
            <a:rPr lang="en-US" dirty="0"/>
            <a:t>9. Receive U.S. DOE Recognition</a:t>
          </a:r>
        </a:p>
      </dgm:t>
    </dgm:pt>
    <dgm:pt modelId="{13C31129-FBF3-4C7A-BED8-2D6C0E597635}" type="parTrans" cxnId="{F635F7F2-04E2-4A9E-B6FA-99B7CDD96B32}">
      <dgm:prSet/>
      <dgm:spPr/>
      <dgm:t>
        <a:bodyPr/>
        <a:lstStyle/>
        <a:p>
          <a:endParaRPr lang="en-US"/>
        </a:p>
      </dgm:t>
    </dgm:pt>
    <dgm:pt modelId="{C35BE0EA-1113-49AF-9019-A39FDB635BB8}" type="sibTrans" cxnId="{F635F7F2-04E2-4A9E-B6FA-99B7CDD96B32}">
      <dgm:prSet/>
      <dgm:spPr/>
      <dgm:t>
        <a:bodyPr/>
        <a:lstStyle/>
        <a:p>
          <a:endParaRPr lang="en-US"/>
        </a:p>
      </dgm:t>
    </dgm:pt>
    <dgm:pt modelId="{6738396C-6E9B-457F-B1BF-AB2F14758027}">
      <dgm:prSet phldrT="[Text]"/>
      <dgm:spPr>
        <a:solidFill>
          <a:srgbClr val="064A3F"/>
        </a:solidFill>
      </dgm:spPr>
      <dgm:t>
        <a:bodyPr/>
        <a:lstStyle/>
        <a:p>
          <a:r>
            <a:rPr lang="en-US" dirty="0"/>
            <a:t>10. Notify SACSCOC of Termination</a:t>
          </a:r>
        </a:p>
      </dgm:t>
    </dgm:pt>
    <dgm:pt modelId="{ACE231CD-FBEB-4387-AC8E-BCE26DFCF18B}" type="parTrans" cxnId="{663DFB7E-9637-49D2-8090-EA5F06DFF075}">
      <dgm:prSet/>
      <dgm:spPr/>
      <dgm:t>
        <a:bodyPr/>
        <a:lstStyle/>
        <a:p>
          <a:endParaRPr lang="en-US"/>
        </a:p>
      </dgm:t>
    </dgm:pt>
    <dgm:pt modelId="{0F33E9E1-24B2-428E-89D0-9FD3B5BE8C59}" type="sibTrans" cxnId="{663DFB7E-9637-49D2-8090-EA5F06DFF075}">
      <dgm:prSet/>
      <dgm:spPr/>
      <dgm:t>
        <a:bodyPr/>
        <a:lstStyle/>
        <a:p>
          <a:endParaRPr lang="en-US"/>
        </a:p>
      </dgm:t>
    </dgm:pt>
    <dgm:pt modelId="{463F989A-CC60-45CE-AFCE-0A520209FAF8}" type="pres">
      <dgm:prSet presAssocID="{4BF2A4B6-2E8E-470A-80B6-E3BD96ECFE49}" presName="diagram" presStyleCnt="0">
        <dgm:presLayoutVars>
          <dgm:dir/>
          <dgm:resizeHandles val="exact"/>
        </dgm:presLayoutVars>
      </dgm:prSet>
      <dgm:spPr/>
    </dgm:pt>
    <dgm:pt modelId="{39D05DAE-256D-40E2-B0FA-74097CB79C51}" type="pres">
      <dgm:prSet presAssocID="{41C8CF3F-C07E-427F-9953-9C640B7E41C5}" presName="node" presStyleLbl="node1" presStyleIdx="0" presStyleCnt="10">
        <dgm:presLayoutVars>
          <dgm:bulletEnabled val="1"/>
        </dgm:presLayoutVars>
      </dgm:prSet>
      <dgm:spPr/>
    </dgm:pt>
    <dgm:pt modelId="{02D524BC-F5E9-455A-9853-66A1C506F7B5}" type="pres">
      <dgm:prSet presAssocID="{63EC7518-69E8-4625-A446-40973BECD9BD}" presName="sibTrans" presStyleCnt="0"/>
      <dgm:spPr/>
    </dgm:pt>
    <dgm:pt modelId="{20727EF1-BBB9-4D9D-BFC6-B90466D49EBC}" type="pres">
      <dgm:prSet presAssocID="{621B6EE2-9B43-4608-A557-2DA5B59F3644}" presName="node" presStyleLbl="node1" presStyleIdx="1" presStyleCnt="10">
        <dgm:presLayoutVars>
          <dgm:bulletEnabled val="1"/>
        </dgm:presLayoutVars>
      </dgm:prSet>
      <dgm:spPr/>
    </dgm:pt>
    <dgm:pt modelId="{BF266E99-318C-4F8F-B493-236D4AA63E98}" type="pres">
      <dgm:prSet presAssocID="{5AAA2809-6644-46C0-9F01-CC051E54A7E2}" presName="sibTrans" presStyleCnt="0"/>
      <dgm:spPr/>
    </dgm:pt>
    <dgm:pt modelId="{7EF8BF79-8730-41C4-AF53-AE895A1102D0}" type="pres">
      <dgm:prSet presAssocID="{5AE5ED81-02D9-41A7-B96C-404BB0075C1F}" presName="node" presStyleLbl="node1" presStyleIdx="2" presStyleCnt="10">
        <dgm:presLayoutVars>
          <dgm:bulletEnabled val="1"/>
        </dgm:presLayoutVars>
      </dgm:prSet>
      <dgm:spPr/>
    </dgm:pt>
    <dgm:pt modelId="{4430C2EB-6EDD-4B47-AB7A-35D0C5CC24E5}" type="pres">
      <dgm:prSet presAssocID="{0ED6C752-F456-4791-ABE1-B6BEC0D06A2E}" presName="sibTrans" presStyleCnt="0"/>
      <dgm:spPr/>
    </dgm:pt>
    <dgm:pt modelId="{D1B3FC99-C262-4873-AC46-6CCFC862FBF5}" type="pres">
      <dgm:prSet presAssocID="{ABB8825F-AC5B-41BE-9133-FEE84AC88680}" presName="node" presStyleLbl="node1" presStyleIdx="3" presStyleCnt="10">
        <dgm:presLayoutVars>
          <dgm:bulletEnabled val="1"/>
        </dgm:presLayoutVars>
      </dgm:prSet>
      <dgm:spPr/>
    </dgm:pt>
    <dgm:pt modelId="{195CE817-1107-4E45-98D4-6265F039A542}" type="pres">
      <dgm:prSet presAssocID="{4CDA6389-6056-4CDD-860C-5294C57679A4}" presName="sibTrans" presStyleCnt="0"/>
      <dgm:spPr/>
    </dgm:pt>
    <dgm:pt modelId="{1444D4EC-07BF-41A2-9580-6AB431FAADEF}" type="pres">
      <dgm:prSet presAssocID="{1344FE8C-17CE-43A0-98EB-B35C4720BF57}" presName="node" presStyleLbl="node1" presStyleIdx="4" presStyleCnt="10">
        <dgm:presLayoutVars>
          <dgm:bulletEnabled val="1"/>
        </dgm:presLayoutVars>
      </dgm:prSet>
      <dgm:spPr/>
    </dgm:pt>
    <dgm:pt modelId="{48F82DF6-16D7-43DF-85C9-C40ED6F04A84}" type="pres">
      <dgm:prSet presAssocID="{063F42A2-90AE-4645-BEA3-D42E8350FB8C}" presName="sibTrans" presStyleCnt="0"/>
      <dgm:spPr/>
    </dgm:pt>
    <dgm:pt modelId="{FDCC3700-B50A-4624-B294-5571ADB54F4F}" type="pres">
      <dgm:prSet presAssocID="{9E71F485-320A-4358-93F0-B840D6DEC93A}" presName="node" presStyleLbl="node1" presStyleIdx="5" presStyleCnt="10">
        <dgm:presLayoutVars>
          <dgm:bulletEnabled val="1"/>
        </dgm:presLayoutVars>
      </dgm:prSet>
      <dgm:spPr/>
    </dgm:pt>
    <dgm:pt modelId="{EC6F657E-C93A-4B1A-8D78-214B9056A273}" type="pres">
      <dgm:prSet presAssocID="{2270CA90-C5C0-4D76-899E-7FBAD42E76B7}" presName="sibTrans" presStyleCnt="0"/>
      <dgm:spPr/>
    </dgm:pt>
    <dgm:pt modelId="{6997AD46-4D14-4190-A468-3C54A8FC85DC}" type="pres">
      <dgm:prSet presAssocID="{E190B7DE-FD95-49A7-A26D-A056C2808B43}" presName="node" presStyleLbl="node1" presStyleIdx="6" presStyleCnt="10">
        <dgm:presLayoutVars>
          <dgm:bulletEnabled val="1"/>
        </dgm:presLayoutVars>
      </dgm:prSet>
      <dgm:spPr/>
    </dgm:pt>
    <dgm:pt modelId="{0D2692C9-EB6E-4F6E-B9F7-5013B794FAA2}" type="pres">
      <dgm:prSet presAssocID="{0C476442-6059-4C6E-9D6F-C3CE182C2DB8}" presName="sibTrans" presStyleCnt="0"/>
      <dgm:spPr/>
    </dgm:pt>
    <dgm:pt modelId="{137DF444-9661-4F5F-B29A-4E41156FD39A}" type="pres">
      <dgm:prSet presAssocID="{DE6A5A6A-68A0-42B8-A5B3-C1B63FF7AB2C}" presName="node" presStyleLbl="node1" presStyleIdx="7" presStyleCnt="10">
        <dgm:presLayoutVars>
          <dgm:bulletEnabled val="1"/>
        </dgm:presLayoutVars>
      </dgm:prSet>
      <dgm:spPr/>
    </dgm:pt>
    <dgm:pt modelId="{381917D0-AA8E-4829-BCF1-0538B8150B8F}" type="pres">
      <dgm:prSet presAssocID="{B42BCA23-F14B-4C16-A2F0-3FD6356CAF3C}" presName="sibTrans" presStyleCnt="0"/>
      <dgm:spPr/>
    </dgm:pt>
    <dgm:pt modelId="{815ED676-6DE0-4C6E-8B12-91DB7CA7CF4C}" type="pres">
      <dgm:prSet presAssocID="{BB147DEB-A594-4C1D-A994-10B2F8DD60EB}" presName="node" presStyleLbl="node1" presStyleIdx="8" presStyleCnt="10">
        <dgm:presLayoutVars>
          <dgm:bulletEnabled val="1"/>
        </dgm:presLayoutVars>
      </dgm:prSet>
      <dgm:spPr/>
    </dgm:pt>
    <dgm:pt modelId="{CE5EE982-9392-4DE5-BCC8-D9E5945408F3}" type="pres">
      <dgm:prSet presAssocID="{C35BE0EA-1113-49AF-9019-A39FDB635BB8}" presName="sibTrans" presStyleCnt="0"/>
      <dgm:spPr/>
    </dgm:pt>
    <dgm:pt modelId="{A9427D82-18C1-4260-994C-7C47CC1ACF39}" type="pres">
      <dgm:prSet presAssocID="{6738396C-6E9B-457F-B1BF-AB2F14758027}" presName="node" presStyleLbl="node1" presStyleIdx="9" presStyleCnt="10">
        <dgm:presLayoutVars>
          <dgm:bulletEnabled val="1"/>
        </dgm:presLayoutVars>
      </dgm:prSet>
      <dgm:spPr/>
    </dgm:pt>
  </dgm:ptLst>
  <dgm:cxnLst>
    <dgm:cxn modelId="{2FE2BD04-85C1-4B37-B11B-1854966C04F2}" type="presOf" srcId="{E190B7DE-FD95-49A7-A26D-A056C2808B43}" destId="{6997AD46-4D14-4190-A468-3C54A8FC85DC}" srcOrd="0" destOrd="0" presId="urn:microsoft.com/office/officeart/2005/8/layout/default"/>
    <dgm:cxn modelId="{4FDABA05-83AF-49D3-93DE-1EC69C9299FE}" type="presOf" srcId="{1344FE8C-17CE-43A0-98EB-B35C4720BF57}" destId="{1444D4EC-07BF-41A2-9580-6AB431FAADEF}" srcOrd="0" destOrd="0" presId="urn:microsoft.com/office/officeart/2005/8/layout/default"/>
    <dgm:cxn modelId="{23882E16-9DAD-404C-8E00-3E7C08F8DB5A}" type="presOf" srcId="{6738396C-6E9B-457F-B1BF-AB2F14758027}" destId="{A9427D82-18C1-4260-994C-7C47CC1ACF39}" srcOrd="0" destOrd="0" presId="urn:microsoft.com/office/officeart/2005/8/layout/default"/>
    <dgm:cxn modelId="{26BE453C-AE07-4397-A256-B9FFE929B9A2}" type="presOf" srcId="{5AE5ED81-02D9-41A7-B96C-404BB0075C1F}" destId="{7EF8BF79-8730-41C4-AF53-AE895A1102D0}" srcOrd="0" destOrd="0" presId="urn:microsoft.com/office/officeart/2005/8/layout/default"/>
    <dgm:cxn modelId="{BE51155F-3046-42FE-9691-9B192707B2C4}" srcId="{4BF2A4B6-2E8E-470A-80B6-E3BD96ECFE49}" destId="{621B6EE2-9B43-4608-A557-2DA5B59F3644}" srcOrd="1" destOrd="0" parTransId="{B1D6561B-35F7-458A-954F-CBC999EA501A}" sibTransId="{5AAA2809-6644-46C0-9F01-CC051E54A7E2}"/>
    <dgm:cxn modelId="{A3897A51-D87A-40E8-9CDA-620C714C37CF}" srcId="{4BF2A4B6-2E8E-470A-80B6-E3BD96ECFE49}" destId="{5AE5ED81-02D9-41A7-B96C-404BB0075C1F}" srcOrd="2" destOrd="0" parTransId="{28DB55B2-3293-4510-B894-8CE05E47D6BA}" sibTransId="{0ED6C752-F456-4791-ABE1-B6BEC0D06A2E}"/>
    <dgm:cxn modelId="{3CB4DC55-AFC5-4E07-ADFD-62F1B2690C67}" type="presOf" srcId="{41C8CF3F-C07E-427F-9953-9C640B7E41C5}" destId="{39D05DAE-256D-40E2-B0FA-74097CB79C51}" srcOrd="0" destOrd="0" presId="urn:microsoft.com/office/officeart/2005/8/layout/default"/>
    <dgm:cxn modelId="{663DFB7E-9637-49D2-8090-EA5F06DFF075}" srcId="{4BF2A4B6-2E8E-470A-80B6-E3BD96ECFE49}" destId="{6738396C-6E9B-457F-B1BF-AB2F14758027}" srcOrd="9" destOrd="0" parTransId="{ACE231CD-FBEB-4387-AC8E-BCE26DFCF18B}" sibTransId="{0F33E9E1-24B2-428E-89D0-9FD3B5BE8C59}"/>
    <dgm:cxn modelId="{3A87C69E-E362-4BE7-8A7A-2342C7078BF2}" srcId="{4BF2A4B6-2E8E-470A-80B6-E3BD96ECFE49}" destId="{DE6A5A6A-68A0-42B8-A5B3-C1B63FF7AB2C}" srcOrd="7" destOrd="0" parTransId="{B95BD1E4-CAF1-4378-B97E-B0F457730141}" sibTransId="{B42BCA23-F14B-4C16-A2F0-3FD6356CAF3C}"/>
    <dgm:cxn modelId="{ABF3E7AD-7079-4B4C-BFB2-E685031C17D3}" srcId="{4BF2A4B6-2E8E-470A-80B6-E3BD96ECFE49}" destId="{E190B7DE-FD95-49A7-A26D-A056C2808B43}" srcOrd="6" destOrd="0" parTransId="{85BFAE86-119C-4B25-A993-A3A684E52569}" sibTransId="{0C476442-6059-4C6E-9D6F-C3CE182C2DB8}"/>
    <dgm:cxn modelId="{DE9AE6BF-7010-4F9F-B272-4E24BADEF91E}" srcId="{4BF2A4B6-2E8E-470A-80B6-E3BD96ECFE49}" destId="{9E71F485-320A-4358-93F0-B840D6DEC93A}" srcOrd="5" destOrd="0" parTransId="{22928BE4-652F-400A-8B54-2479C72AE229}" sibTransId="{2270CA90-C5C0-4D76-899E-7FBAD42E76B7}"/>
    <dgm:cxn modelId="{EAD895C0-2822-4936-80DE-2B422CF1FF3B}" type="presOf" srcId="{ABB8825F-AC5B-41BE-9133-FEE84AC88680}" destId="{D1B3FC99-C262-4873-AC46-6CCFC862FBF5}" srcOrd="0" destOrd="0" presId="urn:microsoft.com/office/officeart/2005/8/layout/default"/>
    <dgm:cxn modelId="{D03C37C3-0A41-4917-A949-F3314D0B7ADA}" srcId="{4BF2A4B6-2E8E-470A-80B6-E3BD96ECFE49}" destId="{41C8CF3F-C07E-427F-9953-9C640B7E41C5}" srcOrd="0" destOrd="0" parTransId="{25264D79-7063-4EEC-8A7A-AAFE2D13C45A}" sibTransId="{63EC7518-69E8-4625-A446-40973BECD9BD}"/>
    <dgm:cxn modelId="{1F8D37C8-0B43-49CB-981B-263A279D385C}" type="presOf" srcId="{621B6EE2-9B43-4608-A557-2DA5B59F3644}" destId="{20727EF1-BBB9-4D9D-BFC6-B90466D49EBC}" srcOrd="0" destOrd="0" presId="urn:microsoft.com/office/officeart/2005/8/layout/default"/>
    <dgm:cxn modelId="{C07606CD-5435-4D04-9477-509739B9F1FD}" type="presOf" srcId="{4BF2A4B6-2E8E-470A-80B6-E3BD96ECFE49}" destId="{463F989A-CC60-45CE-AFCE-0A520209FAF8}" srcOrd="0" destOrd="0" presId="urn:microsoft.com/office/officeart/2005/8/layout/default"/>
    <dgm:cxn modelId="{EBCF76DB-20DC-41A3-9857-ABBF5DC1C94B}" srcId="{4BF2A4B6-2E8E-470A-80B6-E3BD96ECFE49}" destId="{1344FE8C-17CE-43A0-98EB-B35C4720BF57}" srcOrd="4" destOrd="0" parTransId="{AAAFCD48-DC71-43A9-8185-A6137E1F873D}" sibTransId="{063F42A2-90AE-4645-BEA3-D42E8350FB8C}"/>
    <dgm:cxn modelId="{B85579EF-2B6F-4630-9C60-D88C3E4120D0}" srcId="{4BF2A4B6-2E8E-470A-80B6-E3BD96ECFE49}" destId="{ABB8825F-AC5B-41BE-9133-FEE84AC88680}" srcOrd="3" destOrd="0" parTransId="{A08DE1E1-9FFB-43B0-AA32-95287F569684}" sibTransId="{4CDA6389-6056-4CDD-860C-5294C57679A4}"/>
    <dgm:cxn modelId="{F635F7F2-04E2-4A9E-B6FA-99B7CDD96B32}" srcId="{4BF2A4B6-2E8E-470A-80B6-E3BD96ECFE49}" destId="{BB147DEB-A594-4C1D-A994-10B2F8DD60EB}" srcOrd="8" destOrd="0" parTransId="{13C31129-FBF3-4C7A-BED8-2D6C0E597635}" sibTransId="{C35BE0EA-1113-49AF-9019-A39FDB635BB8}"/>
    <dgm:cxn modelId="{A1C05EF4-248D-42ED-8C7C-330FF5263B3C}" type="presOf" srcId="{DE6A5A6A-68A0-42B8-A5B3-C1B63FF7AB2C}" destId="{137DF444-9661-4F5F-B29A-4E41156FD39A}" srcOrd="0" destOrd="0" presId="urn:microsoft.com/office/officeart/2005/8/layout/default"/>
    <dgm:cxn modelId="{E1DB45F7-190F-46C9-949B-02448F2E8830}" type="presOf" srcId="{BB147DEB-A594-4C1D-A994-10B2F8DD60EB}" destId="{815ED676-6DE0-4C6E-8B12-91DB7CA7CF4C}" srcOrd="0" destOrd="0" presId="urn:microsoft.com/office/officeart/2005/8/layout/default"/>
    <dgm:cxn modelId="{1AC46EFC-C48E-45C1-BC5C-5CB40E2E4F7E}" type="presOf" srcId="{9E71F485-320A-4358-93F0-B840D6DEC93A}" destId="{FDCC3700-B50A-4624-B294-5571ADB54F4F}" srcOrd="0" destOrd="0" presId="urn:microsoft.com/office/officeart/2005/8/layout/default"/>
    <dgm:cxn modelId="{C8B738EC-67B7-4193-9FC6-510ADCB0D516}" type="presParOf" srcId="{463F989A-CC60-45CE-AFCE-0A520209FAF8}" destId="{39D05DAE-256D-40E2-B0FA-74097CB79C51}" srcOrd="0" destOrd="0" presId="urn:microsoft.com/office/officeart/2005/8/layout/default"/>
    <dgm:cxn modelId="{53205CB0-F261-461B-8263-5B153715F3FA}" type="presParOf" srcId="{463F989A-CC60-45CE-AFCE-0A520209FAF8}" destId="{02D524BC-F5E9-455A-9853-66A1C506F7B5}" srcOrd="1" destOrd="0" presId="urn:microsoft.com/office/officeart/2005/8/layout/default"/>
    <dgm:cxn modelId="{D3DA3BF2-D2E2-4753-B2C6-F174977AD39D}" type="presParOf" srcId="{463F989A-CC60-45CE-AFCE-0A520209FAF8}" destId="{20727EF1-BBB9-4D9D-BFC6-B90466D49EBC}" srcOrd="2" destOrd="0" presId="urn:microsoft.com/office/officeart/2005/8/layout/default"/>
    <dgm:cxn modelId="{1DF5A0D5-49F3-45B2-B89D-56FDC8257434}" type="presParOf" srcId="{463F989A-CC60-45CE-AFCE-0A520209FAF8}" destId="{BF266E99-318C-4F8F-B493-236D4AA63E98}" srcOrd="3" destOrd="0" presId="urn:microsoft.com/office/officeart/2005/8/layout/default"/>
    <dgm:cxn modelId="{2C32A92F-C63A-40B5-ADB0-90A69A91CC2C}" type="presParOf" srcId="{463F989A-CC60-45CE-AFCE-0A520209FAF8}" destId="{7EF8BF79-8730-41C4-AF53-AE895A1102D0}" srcOrd="4" destOrd="0" presId="urn:microsoft.com/office/officeart/2005/8/layout/default"/>
    <dgm:cxn modelId="{1CBCBAD2-E566-4837-85EA-DA902B2391A1}" type="presParOf" srcId="{463F989A-CC60-45CE-AFCE-0A520209FAF8}" destId="{4430C2EB-6EDD-4B47-AB7A-35D0C5CC24E5}" srcOrd="5" destOrd="0" presId="urn:microsoft.com/office/officeart/2005/8/layout/default"/>
    <dgm:cxn modelId="{B785312E-414C-452B-9985-70BEF59A74D5}" type="presParOf" srcId="{463F989A-CC60-45CE-AFCE-0A520209FAF8}" destId="{D1B3FC99-C262-4873-AC46-6CCFC862FBF5}" srcOrd="6" destOrd="0" presId="urn:microsoft.com/office/officeart/2005/8/layout/default"/>
    <dgm:cxn modelId="{7490593C-CAD9-4AB5-B7E0-E90ED595C3E1}" type="presParOf" srcId="{463F989A-CC60-45CE-AFCE-0A520209FAF8}" destId="{195CE817-1107-4E45-98D4-6265F039A542}" srcOrd="7" destOrd="0" presId="urn:microsoft.com/office/officeart/2005/8/layout/default"/>
    <dgm:cxn modelId="{EAA474B6-8755-4173-8B98-98ED89604B12}" type="presParOf" srcId="{463F989A-CC60-45CE-AFCE-0A520209FAF8}" destId="{1444D4EC-07BF-41A2-9580-6AB431FAADEF}" srcOrd="8" destOrd="0" presId="urn:microsoft.com/office/officeart/2005/8/layout/default"/>
    <dgm:cxn modelId="{DA87FA83-70C2-4DEC-9467-04A1AF415B02}" type="presParOf" srcId="{463F989A-CC60-45CE-AFCE-0A520209FAF8}" destId="{48F82DF6-16D7-43DF-85C9-C40ED6F04A84}" srcOrd="9" destOrd="0" presId="urn:microsoft.com/office/officeart/2005/8/layout/default"/>
    <dgm:cxn modelId="{AFDB07B7-FA40-4B9E-AF81-B5457D048389}" type="presParOf" srcId="{463F989A-CC60-45CE-AFCE-0A520209FAF8}" destId="{FDCC3700-B50A-4624-B294-5571ADB54F4F}" srcOrd="10" destOrd="0" presId="urn:microsoft.com/office/officeart/2005/8/layout/default"/>
    <dgm:cxn modelId="{C606D85B-A987-4A4C-9F4A-59002A05F439}" type="presParOf" srcId="{463F989A-CC60-45CE-AFCE-0A520209FAF8}" destId="{EC6F657E-C93A-4B1A-8D78-214B9056A273}" srcOrd="11" destOrd="0" presId="urn:microsoft.com/office/officeart/2005/8/layout/default"/>
    <dgm:cxn modelId="{439D4895-29D2-4BD0-BF5D-8A833CED55FA}" type="presParOf" srcId="{463F989A-CC60-45CE-AFCE-0A520209FAF8}" destId="{6997AD46-4D14-4190-A468-3C54A8FC85DC}" srcOrd="12" destOrd="0" presId="urn:microsoft.com/office/officeart/2005/8/layout/default"/>
    <dgm:cxn modelId="{2586C520-2F01-4892-B9FE-471FA1BCB849}" type="presParOf" srcId="{463F989A-CC60-45CE-AFCE-0A520209FAF8}" destId="{0D2692C9-EB6E-4F6E-B9F7-5013B794FAA2}" srcOrd="13" destOrd="0" presId="urn:microsoft.com/office/officeart/2005/8/layout/default"/>
    <dgm:cxn modelId="{BF6AD9E3-63D3-4942-BBF9-ACB843E6B845}" type="presParOf" srcId="{463F989A-CC60-45CE-AFCE-0A520209FAF8}" destId="{137DF444-9661-4F5F-B29A-4E41156FD39A}" srcOrd="14" destOrd="0" presId="urn:microsoft.com/office/officeart/2005/8/layout/default"/>
    <dgm:cxn modelId="{48AD8609-359F-4816-B5AE-A928142FA2AD}" type="presParOf" srcId="{463F989A-CC60-45CE-AFCE-0A520209FAF8}" destId="{381917D0-AA8E-4829-BCF1-0538B8150B8F}" srcOrd="15" destOrd="0" presId="urn:microsoft.com/office/officeart/2005/8/layout/default"/>
    <dgm:cxn modelId="{D0D42079-37C8-459D-8F3B-7FC3AA81C7F5}" type="presParOf" srcId="{463F989A-CC60-45CE-AFCE-0A520209FAF8}" destId="{815ED676-6DE0-4C6E-8B12-91DB7CA7CF4C}" srcOrd="16" destOrd="0" presId="urn:microsoft.com/office/officeart/2005/8/layout/default"/>
    <dgm:cxn modelId="{B9DE8B65-39A6-4730-8654-0494F3FA05C4}" type="presParOf" srcId="{463F989A-CC60-45CE-AFCE-0A520209FAF8}" destId="{CE5EE982-9392-4DE5-BCC8-D9E5945408F3}" srcOrd="17" destOrd="0" presId="urn:microsoft.com/office/officeart/2005/8/layout/default"/>
    <dgm:cxn modelId="{82A15A04-E66B-427A-82AE-7D183ED632D7}" type="presParOf" srcId="{463F989A-CC60-45CE-AFCE-0A520209FAF8}" destId="{A9427D82-18C1-4260-994C-7C47CC1ACF39}" srcOrd="1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05DAE-256D-40E2-B0FA-74097CB79C51}">
      <dsp:nvSpPr>
        <dsp:cNvPr id="0" name=""/>
        <dsp:cNvSpPr/>
      </dsp:nvSpPr>
      <dsp:spPr>
        <a:xfrm>
          <a:off x="112687" y="1557"/>
          <a:ext cx="2160810" cy="1296486"/>
        </a:xfrm>
        <a:prstGeom prst="rect">
          <a:avLst/>
        </a:prstGeom>
        <a:solidFill>
          <a:srgbClr val="064A3F"/>
        </a:solidFill>
        <a:ln>
          <a:solidFill>
            <a:schemeClr val="accent6">
              <a:lumMod val="50000"/>
            </a:schemeClr>
          </a:solid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1. Complete SACSCOC Reaffirmation</a:t>
          </a:r>
        </a:p>
      </dsp:txBody>
      <dsp:txXfrm>
        <a:off x="112687" y="1557"/>
        <a:ext cx="2160810" cy="1296486"/>
      </dsp:txXfrm>
    </dsp:sp>
    <dsp:sp modelId="{20727EF1-BBB9-4D9D-BFC6-B90466D49EBC}">
      <dsp:nvSpPr>
        <dsp:cNvPr id="0" name=""/>
        <dsp:cNvSpPr/>
      </dsp:nvSpPr>
      <dsp:spPr>
        <a:xfrm>
          <a:off x="2489579" y="1557"/>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2. Obtain DBOT Permission</a:t>
          </a:r>
        </a:p>
      </dsp:txBody>
      <dsp:txXfrm>
        <a:off x="2489579" y="1557"/>
        <a:ext cx="2160810" cy="1296486"/>
      </dsp:txXfrm>
    </dsp:sp>
    <dsp:sp modelId="{7EF8BF79-8730-41C4-AF53-AE895A1102D0}">
      <dsp:nvSpPr>
        <dsp:cNvPr id="0" name=""/>
        <dsp:cNvSpPr/>
      </dsp:nvSpPr>
      <dsp:spPr>
        <a:xfrm>
          <a:off x="4866471" y="1557"/>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3. Notify U.S. DOE</a:t>
          </a:r>
        </a:p>
      </dsp:txBody>
      <dsp:txXfrm>
        <a:off x="4866471" y="1557"/>
        <a:ext cx="2160810" cy="1296486"/>
      </dsp:txXfrm>
    </dsp:sp>
    <dsp:sp modelId="{D1B3FC99-C262-4873-AC46-6CCFC862FBF5}">
      <dsp:nvSpPr>
        <dsp:cNvPr id="0" name=""/>
        <dsp:cNvSpPr/>
      </dsp:nvSpPr>
      <dsp:spPr>
        <a:xfrm>
          <a:off x="7243362" y="1557"/>
          <a:ext cx="2160810" cy="1296486"/>
        </a:xfrm>
        <a:prstGeom prst="rect">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4. Approval from U.S. DOE</a:t>
          </a:r>
        </a:p>
      </dsp:txBody>
      <dsp:txXfrm>
        <a:off x="7243362" y="1557"/>
        <a:ext cx="2160810" cy="1296486"/>
      </dsp:txXfrm>
    </dsp:sp>
    <dsp:sp modelId="{1444D4EC-07BF-41A2-9580-6AB431FAADEF}">
      <dsp:nvSpPr>
        <dsp:cNvPr id="0" name=""/>
        <dsp:cNvSpPr/>
      </dsp:nvSpPr>
      <dsp:spPr>
        <a:xfrm>
          <a:off x="112687" y="1514125"/>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5. Apply for Agency Membership</a:t>
          </a:r>
        </a:p>
      </dsp:txBody>
      <dsp:txXfrm>
        <a:off x="112687" y="1514125"/>
        <a:ext cx="2160810" cy="1296486"/>
      </dsp:txXfrm>
    </dsp:sp>
    <dsp:sp modelId="{FDCC3700-B50A-4624-B294-5571ADB54F4F}">
      <dsp:nvSpPr>
        <dsp:cNvPr id="0" name=""/>
        <dsp:cNvSpPr/>
      </dsp:nvSpPr>
      <dsp:spPr>
        <a:xfrm>
          <a:off x="2489579" y="1514125"/>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6. Approval to Proceed from Agency</a:t>
          </a:r>
        </a:p>
      </dsp:txBody>
      <dsp:txXfrm>
        <a:off x="2489579" y="1514125"/>
        <a:ext cx="2160810" cy="1296486"/>
      </dsp:txXfrm>
    </dsp:sp>
    <dsp:sp modelId="{6997AD46-4D14-4190-A468-3C54A8FC85DC}">
      <dsp:nvSpPr>
        <dsp:cNvPr id="0" name=""/>
        <dsp:cNvSpPr/>
      </dsp:nvSpPr>
      <dsp:spPr>
        <a:xfrm>
          <a:off x="4866471" y="1514125"/>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7. Complete Accreditation Process</a:t>
          </a:r>
        </a:p>
      </dsp:txBody>
      <dsp:txXfrm>
        <a:off x="4866471" y="1514125"/>
        <a:ext cx="2160810" cy="1296486"/>
      </dsp:txXfrm>
    </dsp:sp>
    <dsp:sp modelId="{137DF444-9661-4F5F-B29A-4E41156FD39A}">
      <dsp:nvSpPr>
        <dsp:cNvPr id="0" name=""/>
        <dsp:cNvSpPr/>
      </dsp:nvSpPr>
      <dsp:spPr>
        <a:xfrm>
          <a:off x="7243362" y="1514125"/>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8. Notify U.S. DOE</a:t>
          </a:r>
        </a:p>
      </dsp:txBody>
      <dsp:txXfrm>
        <a:off x="7243362" y="1514125"/>
        <a:ext cx="2160810" cy="1296486"/>
      </dsp:txXfrm>
    </dsp:sp>
    <dsp:sp modelId="{815ED676-6DE0-4C6E-8B12-91DB7CA7CF4C}">
      <dsp:nvSpPr>
        <dsp:cNvPr id="0" name=""/>
        <dsp:cNvSpPr/>
      </dsp:nvSpPr>
      <dsp:spPr>
        <a:xfrm>
          <a:off x="2489579" y="3026692"/>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9. Receive U.S. DOE Recognition</a:t>
          </a:r>
        </a:p>
      </dsp:txBody>
      <dsp:txXfrm>
        <a:off x="2489579" y="3026692"/>
        <a:ext cx="2160810" cy="1296486"/>
      </dsp:txXfrm>
    </dsp:sp>
    <dsp:sp modelId="{A9427D82-18C1-4260-994C-7C47CC1ACF39}">
      <dsp:nvSpPr>
        <dsp:cNvPr id="0" name=""/>
        <dsp:cNvSpPr/>
      </dsp:nvSpPr>
      <dsp:spPr>
        <a:xfrm>
          <a:off x="4866471" y="3026692"/>
          <a:ext cx="2160810" cy="1296486"/>
        </a:xfrm>
        <a:prstGeom prst="rect">
          <a:avLst/>
        </a:prstGeom>
        <a:solidFill>
          <a:srgbClr val="064A3F"/>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10. Notify SACSCOC of Termination</a:t>
          </a:r>
        </a:p>
      </dsp:txBody>
      <dsp:txXfrm>
        <a:off x="4866471" y="3026692"/>
        <a:ext cx="2160810" cy="12964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F4E2C-8A6E-4543-95D3-23A509BF633F}" type="datetimeFigureOut">
              <a:rPr lang="en-US" smtClean="0"/>
              <a:t>12/11/2024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25C2A-A577-4CD2-B5D6-675C14FB1898}" type="slidenum">
              <a:rPr lang="en-US" smtClean="0"/>
              <a:t>‹#›</a:t>
            </a:fld>
            <a:endParaRPr lang="en-US" dirty="0"/>
          </a:p>
        </p:txBody>
      </p:sp>
    </p:spTree>
    <p:extLst>
      <p:ext uri="{BB962C8B-B14F-4D97-AF65-F5344CB8AC3E}">
        <p14:creationId xmlns:p14="http://schemas.microsoft.com/office/powerpoint/2010/main" val="205685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3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1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82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34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94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983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38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3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38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3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558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070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89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35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959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7D3D6F7E-8C4F-440B-9DD6-839DFD58E22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456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494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immediate recruiting focus is for the Data Science internship with a tentative start date of November 6</a:t>
            </a:r>
            <a:r>
              <a:rPr lang="en-US" sz="1200" baseline="30000" dirty="0">
                <a:effectLst/>
                <a:latin typeface="Calibri" panose="020F0502020204030204" pitchFamily="34" charset="0"/>
                <a:ea typeface="Calibri" panose="020F0502020204030204" pitchFamily="34" charset="0"/>
              </a:rPr>
              <a:t>th</a:t>
            </a:r>
            <a:r>
              <a:rPr lang="en-US" sz="1200" dirty="0">
                <a:effectLst/>
                <a:latin typeface="Calibri" panose="020F0502020204030204" pitchFamily="34" charset="0"/>
                <a:ea typeface="Calibri" panose="020F0502020204030204" pitchFamily="34" charset="0"/>
              </a:rPr>
              <a:t>.  </a:t>
            </a:r>
            <a:r>
              <a:rPr lang="en-US" sz="1200" dirty="0" err="1">
                <a:effectLst/>
                <a:latin typeface="Calibri" panose="020F0502020204030204" pitchFamily="34" charset="0"/>
                <a:ea typeface="Calibri" panose="020F0502020204030204" pitchFamily="34" charset="0"/>
              </a:rPr>
              <a:t>Kaitie</a:t>
            </a:r>
            <a:r>
              <a:rPr lang="en-US" sz="1200" dirty="0">
                <a:effectLst/>
                <a:latin typeface="Calibri" panose="020F0502020204030204" pitchFamily="34" charset="0"/>
                <a:ea typeface="Calibri" panose="020F0502020204030204" pitchFamily="34" charset="0"/>
              </a:rPr>
              <a:t> Richardson is scheduling a meeting this week with their consultant responsible for the hiring to meet with AD Hadley, Prof. Hernandez , Wendy Edwards and myself to discus additional details on the skill level for the positions.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28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3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967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05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59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A25C2A-A577-4CD2-B5D6-675C14FB1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0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70368-6503-4988-9B51-F0D867996BA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34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2649685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3913139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FCA0-68E8-439A-A340-7AD4466780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9D2BAD-A2EB-4A0C-9923-4D5BC8BE5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0CBF2D-7F0A-4360-9702-5C868E352217}"/>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5" name="Footer Placeholder 4">
            <a:extLst>
              <a:ext uri="{FF2B5EF4-FFF2-40B4-BE49-F238E27FC236}">
                <a16:creationId xmlns:a16="http://schemas.microsoft.com/office/drawing/2014/main" id="{853AE3AF-5855-4F28-B9BF-276FD7AEC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A0F0B-F26B-4B0E-B9C3-5A2FEEDCE05E}"/>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1030252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FB58-456D-4C8E-9085-456BFC762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99C80-C626-49FB-87B2-DE6EA227AD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8C5DF-5515-42E5-9B5D-234E7AC733E0}"/>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5" name="Footer Placeholder 4">
            <a:extLst>
              <a:ext uri="{FF2B5EF4-FFF2-40B4-BE49-F238E27FC236}">
                <a16:creationId xmlns:a16="http://schemas.microsoft.com/office/drawing/2014/main" id="{AEEB7FCE-EAF5-4A18-9FAD-CEE0C612E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EE21A-4A5A-41F6-B310-D2BC07CB3C28}"/>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3364220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A086-C158-448D-AE43-1B040647A7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FA6B30-8508-445A-80BD-26608B8EE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CBDDE-8F16-4DF3-833D-007ECE98B53B}"/>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5" name="Footer Placeholder 4">
            <a:extLst>
              <a:ext uri="{FF2B5EF4-FFF2-40B4-BE49-F238E27FC236}">
                <a16:creationId xmlns:a16="http://schemas.microsoft.com/office/drawing/2014/main" id="{8E2AA988-5107-4179-9C67-43D4712C0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9A47D-9A50-4BC3-AB86-37702F794F32}"/>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435734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1596-B685-4787-973C-933C9EFF6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8483F-02AD-4A2B-B15F-31D45E0F5D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003E4A-BCB3-4B04-B2F0-30CE6F9CB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FADCE5-75C5-43E0-A377-409004FF37D9}"/>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6" name="Footer Placeholder 5">
            <a:extLst>
              <a:ext uri="{FF2B5EF4-FFF2-40B4-BE49-F238E27FC236}">
                <a16:creationId xmlns:a16="http://schemas.microsoft.com/office/drawing/2014/main" id="{5168BC4B-2599-499F-9129-9D9BF567A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D241A-45DC-4FA8-A42B-836AF82F347C}"/>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1765172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3D40-98F6-45FD-9DD3-C7D46C0A4A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9ED651-3128-4166-AD01-1C10FAFD92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757F70-7476-4ABD-A6D4-D7B58671C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08BF7-9F02-4192-B354-3EC96CC01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58A83-6CFF-498F-8241-AF2CF09A5D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FFB79C-720F-42A6-A965-A98587CD2167}"/>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8" name="Footer Placeholder 7">
            <a:extLst>
              <a:ext uri="{FF2B5EF4-FFF2-40B4-BE49-F238E27FC236}">
                <a16:creationId xmlns:a16="http://schemas.microsoft.com/office/drawing/2014/main" id="{156AC413-50CE-422C-8D93-89CD201D46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DF2C7B-569C-4998-9C9F-189F31DFE993}"/>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122334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9120-02B8-4FB8-AA85-9A74278591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11581C-9AF4-4131-B3CC-3D116C69637C}"/>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4" name="Footer Placeholder 3">
            <a:extLst>
              <a:ext uri="{FF2B5EF4-FFF2-40B4-BE49-F238E27FC236}">
                <a16:creationId xmlns:a16="http://schemas.microsoft.com/office/drawing/2014/main" id="{98EAD5E0-6DAE-4FA1-B565-B39667406D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D5B2C-BCCB-4A51-9D4A-63C9306FEA76}"/>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4137747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E9225-2A97-400D-B8A5-D0E0B3D19DD2}"/>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3" name="Footer Placeholder 2">
            <a:extLst>
              <a:ext uri="{FF2B5EF4-FFF2-40B4-BE49-F238E27FC236}">
                <a16:creationId xmlns:a16="http://schemas.microsoft.com/office/drawing/2014/main" id="{F1DCAC10-E4AE-4C1C-AE07-FA3FB6FAE3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13DD9-C547-4680-A9FE-2A636A2CE9FA}"/>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3497194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ED2E-1113-4392-B0BD-8079E775A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77F78-610C-401D-9691-40B5039460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781C1B-06EF-4EAD-B75B-B5BB0B663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9D7E-E515-439D-BAA3-774D025B413B}"/>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6" name="Footer Placeholder 5">
            <a:extLst>
              <a:ext uri="{FF2B5EF4-FFF2-40B4-BE49-F238E27FC236}">
                <a16:creationId xmlns:a16="http://schemas.microsoft.com/office/drawing/2014/main" id="{167C3D66-F01C-4F1E-A359-A5DB58D6A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F0CC3-73DF-471B-9083-5C983DC3D358}"/>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31424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880571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8890-EECD-485A-B7B1-5A1251AAD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9F7F2-E39E-45F3-9B33-4C4A16C08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33F57-BC80-45D6-AAB3-EE4374A2D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9AC2F-82E9-4BA4-8189-1892CCA6A99A}"/>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6" name="Footer Placeholder 5">
            <a:extLst>
              <a:ext uri="{FF2B5EF4-FFF2-40B4-BE49-F238E27FC236}">
                <a16:creationId xmlns:a16="http://schemas.microsoft.com/office/drawing/2014/main" id="{8AA4F5EC-2ED4-4C41-AD6D-2233537EB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AB09E-4B7C-4BF2-8AD8-617C8B81A86A}"/>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1190804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296E-7D14-4A1A-854D-934EE3ABE7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0DA95B-440C-44D2-8F30-C446C73D54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4FC29-99A9-43BA-9EF6-D41F6DFE8A08}"/>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5" name="Footer Placeholder 4">
            <a:extLst>
              <a:ext uri="{FF2B5EF4-FFF2-40B4-BE49-F238E27FC236}">
                <a16:creationId xmlns:a16="http://schemas.microsoft.com/office/drawing/2014/main" id="{83C46E09-16C2-44D2-AA5D-0D2DF35A3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F2FE9-564B-4FD5-84E8-1318AE7E9A68}"/>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1161849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218B6-8925-4AC6-A9DF-4E1AEC0F82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69B16F-D793-4D5B-9980-2F4F5FBB59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648DC-EAD8-4EAF-8AB7-D09130F9F949}"/>
              </a:ext>
            </a:extLst>
          </p:cNvPr>
          <p:cNvSpPr>
            <a:spLocks noGrp="1"/>
          </p:cNvSpPr>
          <p:nvPr>
            <p:ph type="dt" sz="half" idx="10"/>
          </p:nvPr>
        </p:nvSpPr>
        <p:spPr/>
        <p:txBody>
          <a:bodyPr/>
          <a:lstStyle/>
          <a:p>
            <a:fld id="{5208543C-3094-4516-8BCA-0DFC4232856D}" type="datetimeFigureOut">
              <a:rPr lang="en-US" smtClean="0"/>
              <a:t>12/11/2024</a:t>
            </a:fld>
            <a:endParaRPr lang="en-US"/>
          </a:p>
        </p:txBody>
      </p:sp>
      <p:sp>
        <p:nvSpPr>
          <p:cNvPr id="5" name="Footer Placeholder 4">
            <a:extLst>
              <a:ext uri="{FF2B5EF4-FFF2-40B4-BE49-F238E27FC236}">
                <a16:creationId xmlns:a16="http://schemas.microsoft.com/office/drawing/2014/main" id="{959F9AD4-2FD4-4F75-BA4B-B1B6BC8EF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9DBE7-AA6E-4C8F-A4C5-6383ECA3CA6D}"/>
              </a:ext>
            </a:extLst>
          </p:cNvPr>
          <p:cNvSpPr>
            <a:spLocks noGrp="1"/>
          </p:cNvSpPr>
          <p:nvPr>
            <p:ph type="sldNum" sz="quarter" idx="12"/>
          </p:nvPr>
        </p:nvSpPr>
        <p:spPr/>
        <p:txBody>
          <a:bodyPr/>
          <a:lstStyle/>
          <a:p>
            <a:fld id="{D608FC37-2E0E-4F36-89DE-A19F413843DC}" type="slidenum">
              <a:rPr lang="en-US" smtClean="0"/>
              <a:t>‹#›</a:t>
            </a:fld>
            <a:endParaRPr lang="en-US"/>
          </a:p>
        </p:txBody>
      </p:sp>
    </p:spTree>
    <p:extLst>
      <p:ext uri="{BB962C8B-B14F-4D97-AF65-F5344CB8AC3E}">
        <p14:creationId xmlns:p14="http://schemas.microsoft.com/office/powerpoint/2010/main" val="412458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70368-6503-4988-9B51-F0D867996BA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47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262715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38930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401743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126581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05C5984-9216-48E9-A285-7983C95E63F8}" type="datetimeFigureOut">
              <a:rPr lang="en-US" smtClean="0"/>
              <a:t>12/11/2024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9570368-6503-4988-9B51-F0D867996BA8}" type="slidenum">
              <a:rPr lang="en-US" smtClean="0"/>
              <a:t>‹#›</a:t>
            </a:fld>
            <a:endParaRPr lang="en-US" dirty="0"/>
          </a:p>
        </p:txBody>
      </p:sp>
    </p:spTree>
    <p:extLst>
      <p:ext uri="{BB962C8B-B14F-4D97-AF65-F5344CB8AC3E}">
        <p14:creationId xmlns:p14="http://schemas.microsoft.com/office/powerpoint/2010/main" val="278507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C5984-9216-48E9-A285-7983C95E63F8}"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70368-6503-4988-9B51-F0D867996BA8}" type="slidenum">
              <a:rPr lang="en-US" smtClean="0"/>
              <a:t>‹#›</a:t>
            </a:fld>
            <a:endParaRPr lang="en-US" dirty="0"/>
          </a:p>
        </p:txBody>
      </p:sp>
    </p:spTree>
    <p:extLst>
      <p:ext uri="{BB962C8B-B14F-4D97-AF65-F5344CB8AC3E}">
        <p14:creationId xmlns:p14="http://schemas.microsoft.com/office/powerpoint/2010/main" val="131300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05C5984-9216-48E9-A285-7983C95E63F8}" type="datetimeFigureOut">
              <a:rPr lang="en-US" smtClean="0"/>
              <a:t>12/11/2024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9570368-6503-4988-9B51-F0D867996BA8}"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377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4B026-CDC5-49ED-AF8B-AF7A94FA4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A88471-A1A5-4D08-8CF5-626DF34BEF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AA176-DD5A-44D5-96C5-6F7744D61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8543C-3094-4516-8BCA-0DFC4232856D}" type="datetimeFigureOut">
              <a:rPr lang="en-US" smtClean="0"/>
              <a:t>12/11/2024</a:t>
            </a:fld>
            <a:endParaRPr lang="en-US"/>
          </a:p>
        </p:txBody>
      </p:sp>
      <p:sp>
        <p:nvSpPr>
          <p:cNvPr id="5" name="Footer Placeholder 4">
            <a:extLst>
              <a:ext uri="{FF2B5EF4-FFF2-40B4-BE49-F238E27FC236}">
                <a16:creationId xmlns:a16="http://schemas.microsoft.com/office/drawing/2014/main" id="{71AA308F-3BB7-47F7-9C5D-0DC6D2DC4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82C21-00E8-4120-9CBA-9F6EA771C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8FC37-2E0E-4F36-89DE-A19F413843DC}" type="slidenum">
              <a:rPr lang="en-US" smtClean="0"/>
              <a:t>‹#›</a:t>
            </a:fld>
            <a:endParaRPr lang="en-US"/>
          </a:p>
        </p:txBody>
      </p:sp>
    </p:spTree>
    <p:extLst>
      <p:ext uri="{BB962C8B-B14F-4D97-AF65-F5344CB8AC3E}">
        <p14:creationId xmlns:p14="http://schemas.microsoft.com/office/powerpoint/2010/main" val="24591874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3.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1.png"/><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6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2894589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tx2"/>
                </a:solidFill>
                <a:latin typeface="Century Gothic" panose="020B0502020202020204" pitchFamily="34" charset="0"/>
                <a:cs typeface="Calibri" panose="020F0502020204030204" pitchFamily="34" charset="0"/>
              </a:rPr>
              <a:t>SoFi Center Student Opportunities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2833DEA0-D60D-E1B3-6054-AB439ACD398E}"/>
              </a:ext>
            </a:extLst>
          </p:cNvPr>
          <p:cNvSpPr txBox="1"/>
          <p:nvPr/>
        </p:nvSpPr>
        <p:spPr>
          <a:xfrm>
            <a:off x="1298515" y="2170291"/>
            <a:ext cx="6853707"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STUDENT INTERNSHIPS: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Tomorrow Sports academic program partnerships: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Data Science – </a:t>
            </a:r>
            <a:r>
              <a:rPr kumimoji="0" lang="en-US" sz="1600" b="0"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tentative start date 11/6</a:t>
            </a:r>
            <a:endParaRPr kumimoji="0" lang="en-US" sz="16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Technical Support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Systems/Networking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Cyber Security</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Venue Technology</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Data Analytics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Process Automation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Project Management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Other internships not IT; i.e., broadcast, film, graphics</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to be identified by PBSC</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p:txBody>
      </p:sp>
      <p:sp>
        <p:nvSpPr>
          <p:cNvPr id="9" name="TextBox 8">
            <a:extLst>
              <a:ext uri="{FF2B5EF4-FFF2-40B4-BE49-F238E27FC236}">
                <a16:creationId xmlns:a16="http://schemas.microsoft.com/office/drawing/2014/main" id="{12FD56F4-8946-B333-1BCE-A9B60B520B5B}"/>
              </a:ext>
            </a:extLst>
          </p:cNvPr>
          <p:cNvSpPr txBox="1"/>
          <p:nvPr/>
        </p:nvSpPr>
        <p:spPr>
          <a:xfrm>
            <a:off x="6098963" y="2170291"/>
            <a:ext cx="5168232" cy="477053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STUDENT SITE VISIT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After Dome Inflation)</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94 Students – HVAC, Electrician, Low Voltage, Machining Group, Welding</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JOB FAIR - Business Operations Positions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25 paid positions  </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Early November - Staff positions with venue operator, OVG, hospitality, security, etc. 	</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NEW CURRICULUM DEVELOPMENT</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Sports Management, Venue Management,  Business &amp; Tech</a:t>
            </a:r>
          </a:p>
          <a:p>
            <a:pPr>
              <a:tabLst>
                <a:tab pos="457200" algn="l"/>
              </a:tabLst>
              <a:defRPr/>
            </a:pPr>
            <a:r>
              <a:rPr lang="en-US" sz="1600" dirty="0">
                <a:solidFill>
                  <a:prstClr val="black"/>
                </a:solidFill>
                <a:latin typeface="Calibri" panose="020F0502020204030204" pitchFamily="34" charset="0"/>
              </a:rPr>
              <a:t>Film media, graphics and production </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53768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CE6875-476E-D84D-3FB8-E2B2E4945FDA}"/>
              </a:ext>
            </a:extLst>
          </p:cNvPr>
          <p:cNvSpPr txBox="1"/>
          <p:nvPr/>
        </p:nvSpPr>
        <p:spPr>
          <a:xfrm>
            <a:off x="0" y="2405853"/>
            <a:ext cx="12192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150695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3288036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dirty="0">
              <a:solidFill>
                <a:srgbClr val="FFFFFF"/>
              </a:solidFill>
              <a:latin typeface="+mn-lt"/>
            </a:endParaRPr>
          </a:p>
          <a:p>
            <a:endParaRPr lang="en-US" sz="1800" dirty="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10" name="Picture 9">
            <a:extLst>
              <a:ext uri="{FF2B5EF4-FFF2-40B4-BE49-F238E27FC236}">
                <a16:creationId xmlns:a16="http://schemas.microsoft.com/office/drawing/2014/main" id="{98521670-2181-209E-D24C-C6CA14885D40}"/>
              </a:ext>
            </a:extLst>
          </p:cNvPr>
          <p:cNvPicPr>
            <a:picLocks noChangeAspect="1"/>
          </p:cNvPicPr>
          <p:nvPr/>
        </p:nvPicPr>
        <p:blipFill>
          <a:blip r:embed="rId5"/>
          <a:stretch>
            <a:fillRect/>
          </a:stretch>
        </p:blipFill>
        <p:spPr>
          <a:xfrm>
            <a:off x="7632731" y="4472925"/>
            <a:ext cx="4557727" cy="2391834"/>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1F27C068-DC13-10E2-958B-5041DD0D3BA0}"/>
              </a:ext>
            </a:extLst>
          </p:cNvPr>
          <p:cNvPicPr>
            <a:picLocks noChangeAspect="1" noChangeArrowheads="1"/>
          </p:cNvPicPr>
          <p:nvPr/>
        </p:nvPicPr>
        <p:blipFill>
          <a:blip r:embed="rId6">
            <a:alphaModFix amt="5000"/>
            <a:grayscl/>
            <a:extLst>
              <a:ext uri="{BEBA8EAE-BF5A-486C-A8C5-ECC9F3942E4B}">
                <a14:imgProps xmlns:a14="http://schemas.microsoft.com/office/drawing/2010/main">
                  <a14:imgLayer r:embed="rId7">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9122" y="0"/>
            <a:ext cx="7104813" cy="6909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D43F63-E2B6-FFD5-8C96-4FAD1BACDE95}"/>
              </a:ext>
            </a:extLst>
          </p:cNvPr>
          <p:cNvSpPr txBox="1"/>
          <p:nvPr/>
        </p:nvSpPr>
        <p:spPr>
          <a:xfrm>
            <a:off x="1318719" y="1804330"/>
            <a:ext cx="5755834" cy="43396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2024 PBSC &amp; Florida College 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Legislative Priorities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Abby Ross, Executive Director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Community Engagement &amp; Special Assistant to the President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October 17, 2023</a:t>
            </a: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673" y="1824594"/>
            <a:ext cx="1355301" cy="1353042"/>
          </a:xfrm>
          <a:prstGeom prst="rect">
            <a:avLst/>
          </a:prstGeom>
        </p:spPr>
      </p:pic>
      <p:sp>
        <p:nvSpPr>
          <p:cNvPr id="2" name="TextBox 1">
            <a:extLst>
              <a:ext uri="{FF2B5EF4-FFF2-40B4-BE49-F238E27FC236}">
                <a16:creationId xmlns:a16="http://schemas.microsoft.com/office/drawing/2014/main" id="{698DF059-385A-C79F-04A1-6C4D89439BA8}"/>
              </a:ext>
            </a:extLst>
          </p:cNvPr>
          <p:cNvSpPr txBox="1"/>
          <p:nvPr/>
        </p:nvSpPr>
        <p:spPr>
          <a:xfrm>
            <a:off x="86473" y="224574"/>
            <a:ext cx="737496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18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2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203256" y="942906"/>
            <a:ext cx="9404520" cy="821558"/>
          </a:xfrm>
        </p:spPr>
        <p:txBody>
          <a:bodyPr>
            <a:normAutofit/>
          </a:bodyPr>
          <a:lstStyle/>
          <a:p>
            <a:pPr algn="ctr"/>
            <a:r>
              <a:rPr lang="en-US" sz="4400" dirty="0">
                <a:solidFill>
                  <a:schemeClr val="accent2">
                    <a:lumMod val="50000"/>
                  </a:schemeClr>
                </a:solidFill>
                <a:latin typeface="Century Gothic" panose="020B0502020202020204" pitchFamily="34" charset="0"/>
                <a:cs typeface="Calibri" panose="020F0502020204030204" pitchFamily="34" charset="0"/>
              </a:rPr>
              <a:t>2024 PBSC Legislative Priorities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1204553" y="1798086"/>
            <a:ext cx="10288040" cy="460808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Remodel of Student Library/Media Technology Center, Lake Worth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Library is over 57 years old and has not had any major remodeling since original construction. </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Modernization: more digital technologies, additional student collaborations spaces/study rooms, and gathering places for workshops/events. </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on the Department of Education’s PECO list (since 2001)</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$10.9 million being requested </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341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2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410632" y="919341"/>
            <a:ext cx="6904568" cy="821558"/>
          </a:xfrm>
        </p:spPr>
        <p:txBody>
          <a:bodyPr>
            <a:normAutofit/>
          </a:bodyPr>
          <a:lstStyle/>
          <a:p>
            <a:pPr algn="ctr"/>
            <a:r>
              <a:rPr lang="en-US" sz="4400" dirty="0">
                <a:solidFill>
                  <a:schemeClr val="accent2">
                    <a:lumMod val="50000"/>
                  </a:schemeClr>
                </a:solidFill>
                <a:latin typeface="Century Gothic" panose="020B0502020202020204" pitchFamily="34" charset="0"/>
                <a:cs typeface="Calibri" panose="020F0502020204030204" pitchFamily="34" charset="0"/>
              </a:rPr>
              <a:t>Current Library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536884" y="1924912"/>
            <a:ext cx="5799441" cy="1602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EC27345-0CAC-45C3-8E51-73AE7E7CB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9436" y="1856508"/>
            <a:ext cx="5952228" cy="4206835"/>
          </a:xfrm>
          <a:prstGeom prst="rect">
            <a:avLst/>
          </a:prstGeom>
        </p:spPr>
      </p:pic>
    </p:spTree>
    <p:extLst>
      <p:ext uri="{BB962C8B-B14F-4D97-AF65-F5344CB8AC3E}">
        <p14:creationId xmlns:p14="http://schemas.microsoft.com/office/powerpoint/2010/main" val="215606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2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673772" y="941638"/>
            <a:ext cx="9404520" cy="821558"/>
          </a:xfrm>
        </p:spPr>
        <p:txBody>
          <a:bodyPr>
            <a:normAutofit/>
          </a:bodyPr>
          <a:lstStyle/>
          <a:p>
            <a:pPr algn="ctr"/>
            <a:r>
              <a:rPr lang="en-US" sz="4400" dirty="0">
                <a:solidFill>
                  <a:schemeClr val="accent2">
                    <a:lumMod val="50000"/>
                  </a:schemeClr>
                </a:solidFill>
                <a:latin typeface="Century Gothic" panose="020B0502020202020204" pitchFamily="34" charset="0"/>
                <a:cs typeface="Calibri" panose="020F0502020204030204" pitchFamily="34" charset="0"/>
              </a:rPr>
              <a:t>Future Rendering – front entrance</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pic>
        <p:nvPicPr>
          <p:cNvPr id="1026" name="Picture 5" descr="A picture containing grass, building, outdoor&#10;&#10;Description automatically generated">
            <a:extLst>
              <a:ext uri="{FF2B5EF4-FFF2-40B4-BE49-F238E27FC236}">
                <a16:creationId xmlns:a16="http://schemas.microsoft.com/office/drawing/2014/main" id="{28EA86C3-761F-4C44-B779-9E586E61CB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7134" y="1972369"/>
            <a:ext cx="6447454" cy="36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5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2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403276" y="971961"/>
            <a:ext cx="9404520" cy="821558"/>
          </a:xfrm>
        </p:spPr>
        <p:txBody>
          <a:bodyPr>
            <a:normAutofit/>
          </a:bodyPr>
          <a:lstStyle/>
          <a:p>
            <a:pPr algn="ctr"/>
            <a:r>
              <a:rPr lang="en-US" sz="4400" dirty="0">
                <a:solidFill>
                  <a:schemeClr val="accent2">
                    <a:lumMod val="50000"/>
                  </a:schemeClr>
                </a:solidFill>
                <a:latin typeface="Century Gothic" panose="020B0502020202020204" pitchFamily="34" charset="0"/>
                <a:cs typeface="Calibri" panose="020F0502020204030204" pitchFamily="34" charset="0"/>
              </a:rPr>
              <a:t>2024 PBSC Legislative Priorities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1166973" y="1991169"/>
            <a:ext cx="10159613" cy="406265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Emergency Response Training Center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Regional, multi-discipline facility where local, state, federal and even international teams can train together.</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Increases the standards of training and knowledge and help agencies learn how to work together before an emergency. </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Places us on a national, and even international, stage, thereby positioning us for more funding/grant opportunities.</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revenue stream; turns PBSC into a “destination” for training first responders. </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$8.2 million is being requested this legislative session by Senator Berman; $4.1m by Rep. Caruso</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836232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2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275662" y="977020"/>
            <a:ext cx="9404520" cy="821558"/>
          </a:xfrm>
        </p:spPr>
        <p:txBody>
          <a:bodyPr>
            <a:normAutofit/>
          </a:bodyPr>
          <a:lstStyle/>
          <a:p>
            <a:pPr algn="ctr"/>
            <a:r>
              <a:rPr lang="en-US" sz="4400" dirty="0">
                <a:solidFill>
                  <a:schemeClr val="accent2">
                    <a:lumMod val="50000"/>
                  </a:schemeClr>
                </a:solidFill>
                <a:latin typeface="Century Gothic" panose="020B0502020202020204" pitchFamily="34" charset="0"/>
                <a:cs typeface="Calibri" panose="020F0502020204030204" pitchFamily="34" charset="0"/>
              </a:rPr>
              <a:t>2024 PBSC Legislative Priorities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1197778" y="1903875"/>
            <a:ext cx="10176737" cy="413114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Emergency Response Training Center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 I: received $3 million for 2023-24</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Architect has been hired for master plan location</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Solicited quotes from vendors for certain replacement equipment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paratec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set, hydraulics)</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equipment, expansion of collapse pile, ropes course </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 II: </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“shoot” house, dive rescue</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914400" marR="0" lvl="2" indent="0" algn="just"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 III:</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Swift water training, train derailment</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230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2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284950" y="914380"/>
            <a:ext cx="9404520" cy="821558"/>
          </a:xfrm>
        </p:spPr>
        <p:txBody>
          <a:bodyPr>
            <a:normAutofit/>
          </a:bodyPr>
          <a:lstStyle/>
          <a:p>
            <a:pPr algn="ctr"/>
            <a:r>
              <a:rPr lang="en-US" sz="4400" dirty="0">
                <a:solidFill>
                  <a:schemeClr val="accent2">
                    <a:lumMod val="50000"/>
                  </a:schemeClr>
                </a:solidFill>
                <a:latin typeface="Century Gothic" panose="020B0502020202020204" pitchFamily="34" charset="0"/>
                <a:cs typeface="Calibri" panose="020F0502020204030204" pitchFamily="34" charset="0"/>
              </a:rPr>
              <a:t>2024 PBSC Legislative Priorities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1141666" y="1915330"/>
            <a:ext cx="10232850" cy="323165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Transportation Technology Expansion Project (TTEP)</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Rising demand for more autonomous/electric vehicles (EVs) = need more specialized technicians</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Volvo declared its entire lineup would be EV by 2030 and General Motors pledged they would be doing the same by 2035.	</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Students could earn an additional clock hour certificate and be placed into high-wage jobs with local dealerships and beyond. </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$3.5 million is being requested</a:t>
            </a:r>
            <a:endParaRPr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652611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44c64f-139e-49be-a077-9d13e8c1e349">
            <a:hlinkClick r:id="" action="ppaction://media"/>
            <a:extLst>
              <a:ext uri="{FF2B5EF4-FFF2-40B4-BE49-F238E27FC236}">
                <a16:creationId xmlns:a16="http://schemas.microsoft.com/office/drawing/2014/main" id="{CD6BFF4D-25BD-5772-E0D8-3EE999B48A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extLst>
      <p:ext uri="{BB962C8B-B14F-4D97-AF65-F5344CB8AC3E}">
        <p14:creationId xmlns:p14="http://schemas.microsoft.com/office/powerpoint/2010/main" val="56380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043456" y="947196"/>
            <a:ext cx="10376185" cy="821558"/>
          </a:xfrm>
        </p:spPr>
        <p:txBody>
          <a:bodyPr>
            <a:noAutofit/>
          </a:bodyPr>
          <a:lstStyle/>
          <a:p>
            <a:pPr algn="ctr"/>
            <a:r>
              <a:rPr lang="en-US" sz="3200" dirty="0">
                <a:solidFill>
                  <a:schemeClr val="accent2">
                    <a:lumMod val="50000"/>
                  </a:schemeClr>
                </a:solidFill>
                <a:latin typeface="Century Gothic" panose="020B0502020202020204" pitchFamily="34" charset="0"/>
                <a:cs typeface="Calibri" panose="020F0502020204030204" pitchFamily="34" charset="0"/>
              </a:rPr>
              <a:t>2024 Florida College System Legislative Priorities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1090246" y="1895313"/>
            <a:ext cx="10065434" cy="4062651"/>
          </a:xfrm>
          <a:prstGeom prst="rect">
            <a:avLst/>
          </a:prstGeom>
          <a:noFill/>
        </p:spPr>
        <p:txBody>
          <a:bodyPr wrap="square" lIns="91440" tIns="45720" rIns="91440" bIns="45720" rtlCol="0" anchor="t">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Inclusion into the State of Florida's Group Health Insurance to strengthen recruitment and retention.</a:t>
            </a:r>
            <a:endParaRPr lang="en-US">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Additional $150 million new recurring dollars distributed through the established funding formula</a:t>
            </a:r>
            <a:endParaRPr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Support the DOE’s Legislative Budget Request </a:t>
            </a:r>
            <a:endParaRPr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Increases in Fixed Capital Outlay, Maintenance, LINE &amp; PIPELINE grants (nursing), PECO, State Apprenticeship System</a:t>
            </a:r>
            <a:endParaRPr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SAVE THE DATE: Trustee “fly in” – Monday, January 22, 2024 – Tuesday, January 23, 2024</a:t>
            </a:r>
            <a:endParaRPr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62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300910" y="964741"/>
            <a:ext cx="10376185" cy="821558"/>
          </a:xfrm>
        </p:spPr>
        <p:txBody>
          <a:bodyPr>
            <a:noAutofit/>
          </a:bodyPr>
          <a:lstStyle/>
          <a:p>
            <a:pPr algn="ctr"/>
            <a:r>
              <a:rPr lang="en-US" sz="3200" dirty="0">
                <a:solidFill>
                  <a:schemeClr val="accent2">
                    <a:lumMod val="50000"/>
                  </a:schemeClr>
                </a:solidFill>
                <a:latin typeface="Century Gothic" panose="020B0502020202020204" pitchFamily="34" charset="0"/>
                <a:cs typeface="Calibri" panose="020F0502020204030204" pitchFamily="34" charset="0"/>
              </a:rPr>
              <a:t>2024 Florida College System – Workforce Education</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1141617" y="1852504"/>
            <a:ext cx="10014063" cy="4985980"/>
          </a:xfrm>
          <a:prstGeom prst="rect">
            <a:avLst/>
          </a:prstGeom>
          <a:noFill/>
        </p:spPr>
        <p:txBody>
          <a:bodyPr wrap="square" lIns="91440" tIns="45720" rIns="91440" bIns="45720" rtlCol="0" anchor="t">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28 colleges provide academic programs, serving 614,000 students.</a:t>
            </a:r>
            <a:endParaRPr lang="en-US">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Annually, 111,000 certificates and degrees are awarded.</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FCS serves as the primary source of workforce education in every county throughout Florida. </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Workforce programs are on campus and have always been, even through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covid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Build talent pipeline; meet community needs  </a:t>
            </a:r>
            <a:endParaRPr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880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0086"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78940" y="919341"/>
            <a:ext cx="5938027" cy="821558"/>
          </a:xfrm>
        </p:spPr>
        <p:txBody>
          <a:bodyPr>
            <a:noAutofit/>
          </a:bodyPr>
          <a:lstStyle/>
          <a:p>
            <a:pPr algn="ctr"/>
            <a:r>
              <a:rPr lang="en-US" sz="3200" dirty="0">
                <a:solidFill>
                  <a:schemeClr val="accent2">
                    <a:lumMod val="50000"/>
                  </a:schemeClr>
                </a:solidFill>
                <a:latin typeface="Century Gothic" panose="020B0502020202020204" pitchFamily="34" charset="0"/>
                <a:cs typeface="Calibri" panose="020F0502020204030204" pitchFamily="34" charset="0"/>
              </a:rPr>
              <a:t>2024 Bills</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11887248-76F3-477C-BCC7-4214B4ECD4C2}"/>
              </a:ext>
            </a:extLst>
          </p:cNvPr>
          <p:cNvSpPr txBox="1"/>
          <p:nvPr/>
        </p:nvSpPr>
        <p:spPr>
          <a:xfrm>
            <a:off x="1175864" y="2029810"/>
            <a:ext cx="9979816"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SB 62: Resident Status for Tuition Purposes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SB 114: College Applications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Closely monitoring legislation filed for 2024 that may impact higher education/PBSC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83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269658" y="1856508"/>
            <a:ext cx="10886022" cy="4313621"/>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251" y="5752729"/>
            <a:ext cx="2229091" cy="906497"/>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2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652839" y="2607441"/>
            <a:ext cx="10376185" cy="821558"/>
          </a:xfrm>
        </p:spPr>
        <p:txBody>
          <a:bodyPr>
            <a:noAutofit/>
          </a:bodyPr>
          <a:lstStyle/>
          <a:p>
            <a:pPr algn="ctr"/>
            <a:r>
              <a:rPr lang="en-US" b="1" dirty="0">
                <a:solidFill>
                  <a:schemeClr val="tx1"/>
                </a:solidFill>
                <a:latin typeface="Calibri" panose="020F0502020204030204" pitchFamily="34" charset="0"/>
                <a:cs typeface="Calibri" panose="020F0502020204030204" pitchFamily="34" charset="0"/>
              </a:rPr>
              <a:t>Questions?</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Tree>
    <p:extLst>
      <p:ext uri="{BB962C8B-B14F-4D97-AF65-F5344CB8AC3E}">
        <p14:creationId xmlns:p14="http://schemas.microsoft.com/office/powerpoint/2010/main" val="36938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3771279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dirty="0">
              <a:solidFill>
                <a:srgbClr val="FFFFFF"/>
              </a:solidFill>
              <a:latin typeface="+mn-lt"/>
            </a:endParaRPr>
          </a:p>
          <a:p>
            <a:endParaRPr lang="en-US" sz="1800" dirty="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10" name="Picture 9">
            <a:extLst>
              <a:ext uri="{FF2B5EF4-FFF2-40B4-BE49-F238E27FC236}">
                <a16:creationId xmlns:a16="http://schemas.microsoft.com/office/drawing/2014/main" id="{98521670-2181-209E-D24C-C6CA14885D40}"/>
              </a:ext>
            </a:extLst>
          </p:cNvPr>
          <p:cNvPicPr>
            <a:picLocks noChangeAspect="1"/>
          </p:cNvPicPr>
          <p:nvPr/>
        </p:nvPicPr>
        <p:blipFill>
          <a:blip r:embed="rId5"/>
          <a:stretch>
            <a:fillRect/>
          </a:stretch>
        </p:blipFill>
        <p:spPr>
          <a:xfrm>
            <a:off x="7632731" y="4472925"/>
            <a:ext cx="4557727" cy="2391834"/>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1F27C068-DC13-10E2-958B-5041DD0D3BA0}"/>
              </a:ext>
            </a:extLst>
          </p:cNvPr>
          <p:cNvPicPr>
            <a:picLocks noChangeAspect="1" noChangeArrowheads="1"/>
          </p:cNvPicPr>
          <p:nvPr/>
        </p:nvPicPr>
        <p:blipFill>
          <a:blip r:embed="rId6">
            <a:alphaModFix amt="5000"/>
            <a:grayscl/>
            <a:extLst>
              <a:ext uri="{BEBA8EAE-BF5A-486C-A8C5-ECC9F3942E4B}">
                <a14:imgProps xmlns:a14="http://schemas.microsoft.com/office/drawing/2010/main">
                  <a14:imgLayer r:embed="rId7">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165" y="-25552"/>
            <a:ext cx="7104813" cy="6909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D43F63-E2B6-FFD5-8C96-4FAD1BACDE95}"/>
              </a:ext>
            </a:extLst>
          </p:cNvPr>
          <p:cNvSpPr txBox="1"/>
          <p:nvPr/>
        </p:nvSpPr>
        <p:spPr>
          <a:xfrm>
            <a:off x="-1541" y="295564"/>
            <a:ext cx="75478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985F0D-3469-B88F-548C-D2A4BF5ADD30}"/>
              </a:ext>
            </a:extLst>
          </p:cNvPr>
          <p:cNvSpPr txBox="1"/>
          <p:nvPr/>
        </p:nvSpPr>
        <p:spPr>
          <a:xfrm>
            <a:off x="1254806" y="2003583"/>
            <a:ext cx="526472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Lake Worth Enrollment Data</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BE4F972-3E2D-646E-2488-ACDD8DBCEB79}"/>
              </a:ext>
            </a:extLst>
          </p:cNvPr>
          <p:cNvSpPr txBox="1"/>
          <p:nvPr/>
        </p:nvSpPr>
        <p:spPr>
          <a:xfrm>
            <a:off x="1994284" y="3807349"/>
            <a:ext cx="4100945" cy="25431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3200" b="0" i="0" u="none" strike="noStrike" kern="1200" cap="none" spc="200" normalizeH="0" baseline="0" noProof="0" dirty="0">
                <a:ln>
                  <a:noFill/>
                </a:ln>
                <a:solidFill>
                  <a:prstClr val="black"/>
                </a:solidFill>
                <a:effectLst/>
                <a:uLnTx/>
                <a:uFillTx/>
                <a:latin typeface="Book Antiqua"/>
                <a:cs typeface="Calibri"/>
              </a:rPr>
              <a:t>Barbara Cipriano</a:t>
            </a:r>
          </a:p>
          <a:p>
            <a:pPr algn="ctr" defTabSz="914400">
              <a:lnSpc>
                <a:spcPct val="90000"/>
              </a:lnSpc>
              <a:spcBef>
                <a:spcPts val="1200"/>
              </a:spcBef>
              <a:spcAft>
                <a:spcPts val="200"/>
              </a:spcAft>
              <a:buClr>
                <a:srgbClr val="99CB38"/>
              </a:buClr>
              <a:buSzPct val="100000"/>
              <a:defRPr/>
            </a:pPr>
            <a:r>
              <a:rPr kumimoji="0" lang="en-US" sz="2800" b="0" i="0" u="none" strike="noStrike" kern="1200" cap="none" spc="200" normalizeH="0" baseline="0" noProof="0" dirty="0">
                <a:ln>
                  <a:noFill/>
                </a:ln>
                <a:solidFill>
                  <a:prstClr val="black"/>
                </a:solidFill>
                <a:effectLst/>
                <a:uLnTx/>
                <a:uFillTx/>
                <a:latin typeface="Book Antiqua"/>
              </a:rPr>
              <a:t>Provost &amp; Dean</a:t>
            </a:r>
            <a:r>
              <a:rPr lang="en-US" sz="2800" spc="200" dirty="0">
                <a:solidFill>
                  <a:prstClr val="black"/>
                </a:solidFill>
                <a:latin typeface="Book Antiqua"/>
              </a:rPr>
              <a:t>, Lake Worth Campus</a:t>
            </a:r>
            <a:endParaRPr lang="en-US" sz="2800" b="0" i="0" u="none" strike="noStrike" kern="1200" cap="none" spc="200" normalizeH="0" baseline="0" noProof="0">
              <a:ln>
                <a:noFill/>
              </a:ln>
              <a:solidFill>
                <a:prstClr val="black"/>
              </a:solidFill>
              <a:effectLst/>
              <a:uLnTx/>
              <a:uFillTx/>
              <a:latin typeface="Book Antiqua" panose="02040602050305030304" pitchFamily="18" charset="0"/>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endParaRPr kumimoji="0" lang="en-US" sz="2400" b="0" i="0" u="none" strike="noStrike" kern="1200" cap="all" spc="20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600" b="0" i="0" u="none" strike="noStrike" kern="1200" cap="none" spc="200" normalizeH="0" baseline="0" noProof="0" dirty="0">
                <a:ln>
                  <a:noFill/>
                </a:ln>
                <a:solidFill>
                  <a:prstClr val="black"/>
                </a:solidFill>
                <a:effectLst/>
                <a:uLnTx/>
                <a:uFillTx/>
                <a:latin typeface="Book Antiqua"/>
              </a:rPr>
              <a:t>October, 17, 2023</a:t>
            </a:r>
            <a:endParaRPr lang="en-US" sz="2600" b="0" i="0" u="none" strike="noStrike" kern="1200" cap="none" spc="200" normalizeH="0" baseline="0" noProof="0" dirty="0">
              <a:ln>
                <a:noFill/>
              </a:ln>
              <a:solidFill>
                <a:prstClr val="black"/>
              </a:solidFill>
              <a:effectLst/>
              <a:uLnTx/>
              <a:uFillTx/>
              <a:latin typeface="Book Antiqua"/>
            </a:endParaRP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401" y="1804330"/>
            <a:ext cx="1355301" cy="1353042"/>
          </a:xfrm>
          <a:prstGeom prst="rect">
            <a:avLst/>
          </a:prstGeom>
        </p:spPr>
      </p:pic>
    </p:spTree>
    <p:extLst>
      <p:ext uri="{BB962C8B-B14F-4D97-AF65-F5344CB8AC3E}">
        <p14:creationId xmlns:p14="http://schemas.microsoft.com/office/powerpoint/2010/main" val="2208787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815815" y="1856509"/>
            <a:ext cx="9023820" cy="4044858"/>
          </a:xfrm>
        </p:spPr>
        <p:txBody>
          <a:bodyPr vert="horz" lIns="0" tIns="45720" rIns="0" bIns="45720" rtlCol="0" anchor="t">
            <a:normAutofit/>
          </a:bodyPr>
          <a:lstStyle/>
          <a:p>
            <a:r>
              <a:rPr lang="en-US" sz="2400" b="1" dirty="0">
                <a:solidFill>
                  <a:schemeClr val="tx1"/>
                </a:solidFill>
                <a:latin typeface="Calibri"/>
                <a:ea typeface="Calibri" panose="020F0502020204030204" pitchFamily="34" charset="0"/>
                <a:cs typeface="Times New Roman"/>
              </a:rPr>
              <a:t>Total Students: 15, 324</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625465" y="944956"/>
            <a:ext cx="9404520" cy="821558"/>
          </a:xfrm>
        </p:spPr>
        <p:txBody>
          <a:bodyPr>
            <a:normAutofit/>
          </a:bodyPr>
          <a:lstStyle/>
          <a:p>
            <a:r>
              <a:rPr lang="en-US" sz="4000" dirty="0">
                <a:solidFill>
                  <a:schemeClr val="tx2"/>
                </a:solidFill>
                <a:latin typeface="Century Gothic" panose="020B0502020202020204" pitchFamily="34" charset="0"/>
                <a:cs typeface="Calibri" panose="020F0502020204030204" pitchFamily="34" charset="0"/>
              </a:rPr>
              <a:t>Lake Worth Campus – Who We Are</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graphicFrame>
        <p:nvGraphicFramePr>
          <p:cNvPr id="10" name="Table 9">
            <a:extLst>
              <a:ext uri="{FF2B5EF4-FFF2-40B4-BE49-F238E27FC236}">
                <a16:creationId xmlns:a16="http://schemas.microsoft.com/office/drawing/2014/main" id="{77A70492-46C4-1DC8-3581-E03BD9C749C2}"/>
              </a:ext>
            </a:extLst>
          </p:cNvPr>
          <p:cNvGraphicFramePr>
            <a:graphicFrameLocks noGrp="1"/>
          </p:cNvGraphicFramePr>
          <p:nvPr/>
        </p:nvGraphicFramePr>
        <p:xfrm>
          <a:off x="7039978" y="1314506"/>
          <a:ext cx="3890893" cy="4276498"/>
        </p:xfrm>
        <a:graphic>
          <a:graphicData uri="http://schemas.openxmlformats.org/drawingml/2006/table">
            <a:tbl>
              <a:tblPr/>
              <a:tblGrid>
                <a:gridCol w="1377111">
                  <a:extLst>
                    <a:ext uri="{9D8B030D-6E8A-4147-A177-3AD203B41FA5}">
                      <a16:colId xmlns:a16="http://schemas.microsoft.com/office/drawing/2014/main" val="880847695"/>
                    </a:ext>
                  </a:extLst>
                </a:gridCol>
                <a:gridCol w="84324">
                  <a:extLst>
                    <a:ext uri="{9D8B030D-6E8A-4147-A177-3AD203B41FA5}">
                      <a16:colId xmlns:a16="http://schemas.microsoft.com/office/drawing/2014/main" val="1050212020"/>
                    </a:ext>
                  </a:extLst>
                </a:gridCol>
                <a:gridCol w="1393631">
                  <a:extLst>
                    <a:ext uri="{9D8B030D-6E8A-4147-A177-3AD203B41FA5}">
                      <a16:colId xmlns:a16="http://schemas.microsoft.com/office/drawing/2014/main" val="73505284"/>
                    </a:ext>
                  </a:extLst>
                </a:gridCol>
                <a:gridCol w="1035827">
                  <a:extLst>
                    <a:ext uri="{9D8B030D-6E8A-4147-A177-3AD203B41FA5}">
                      <a16:colId xmlns:a16="http://schemas.microsoft.com/office/drawing/2014/main" val="2134733844"/>
                    </a:ext>
                  </a:extLst>
                </a:gridCol>
              </a:tblGrid>
              <a:tr h="483882">
                <a:tc gridSpan="4">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937231608"/>
                  </a:ext>
                </a:extLst>
              </a:tr>
              <a:tr h="335041">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715492838"/>
                  </a:ext>
                </a:extLst>
              </a:tr>
              <a:tr h="241941">
                <a:tc>
                  <a:txBody>
                    <a:bodyPr/>
                    <a:lstStyle/>
                    <a:p>
                      <a:pPr algn="l" fontAlgn="b"/>
                      <a:r>
                        <a:rPr lang="en-US" sz="2000" b="1" i="0" u="sng" strike="noStrike" dirty="0">
                          <a:solidFill>
                            <a:srgbClr val="000000"/>
                          </a:solidFill>
                          <a:effectLst/>
                          <a:latin typeface="Calibri" panose="020F0502020204030204" pitchFamily="34" charset="0"/>
                        </a:rPr>
                        <a:t>Age </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22548359"/>
                  </a:ext>
                </a:extLst>
              </a:tr>
              <a:tr h="241941">
                <a:tc>
                  <a:txBody>
                    <a:bodyPr/>
                    <a:lstStyle/>
                    <a:p>
                      <a:pPr algn="l" fontAlgn="b"/>
                      <a:r>
                        <a:rPr lang="en-US" sz="2000" b="0" i="0" u="none" strike="noStrike" dirty="0">
                          <a:solidFill>
                            <a:srgbClr val="000000"/>
                          </a:solidFill>
                          <a:effectLst/>
                          <a:latin typeface="Calibri" panose="020F0502020204030204" pitchFamily="34" charset="0"/>
                        </a:rPr>
                        <a:t>Under 18</a:t>
                      </a: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1,171</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7.6%</a:t>
                      </a:r>
                    </a:p>
                  </a:txBody>
                  <a:tcPr marL="9525" marR="9525" marT="9525" marB="0" anchor="b">
                    <a:lnL>
                      <a:noFill/>
                    </a:lnL>
                    <a:lnR>
                      <a:noFill/>
                    </a:lnR>
                    <a:lnT>
                      <a:noFill/>
                    </a:lnT>
                    <a:lnB>
                      <a:noFill/>
                    </a:lnB>
                  </a:tcPr>
                </a:tc>
                <a:extLst>
                  <a:ext uri="{0D108BD9-81ED-4DB2-BD59-A6C34878D82A}">
                    <a16:rowId xmlns:a16="http://schemas.microsoft.com/office/drawing/2014/main" val="222768692"/>
                  </a:ext>
                </a:extLst>
              </a:tr>
              <a:tr h="241941">
                <a:tc>
                  <a:txBody>
                    <a:bodyPr/>
                    <a:lstStyle/>
                    <a:p>
                      <a:pPr algn="l" fontAlgn="b"/>
                      <a:r>
                        <a:rPr lang="en-US" sz="2000" b="0" i="0" u="none" strike="noStrike" dirty="0">
                          <a:solidFill>
                            <a:srgbClr val="000000"/>
                          </a:solidFill>
                          <a:effectLst/>
                          <a:latin typeface="Calibri" panose="020F0502020204030204" pitchFamily="34" charset="0"/>
                        </a:rPr>
                        <a:t>18 to 19</a:t>
                      </a:r>
                    </a:p>
                  </a:txBody>
                  <a:tcPr marL="9525" marR="9525" marT="9525" marB="0" anchor="b">
                    <a:lnL>
                      <a:noFill/>
                    </a:lnL>
                    <a:lnR>
                      <a:noFill/>
                    </a:lnR>
                    <a:lnT>
                      <a:noFill/>
                    </a:lnT>
                    <a:lnB>
                      <a:noFill/>
                    </a:lnB>
                    <a:solidFill>
                      <a:schemeClr val="accent1"/>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solidFill>
                  </a:tcPr>
                </a:tc>
                <a:tc>
                  <a:txBody>
                    <a:bodyPr/>
                    <a:lstStyle/>
                    <a:p>
                      <a:pPr algn="r" fontAlgn="b"/>
                      <a:r>
                        <a:rPr lang="en-US" sz="2000" b="0" i="0" u="none" strike="noStrike" dirty="0">
                          <a:solidFill>
                            <a:srgbClr val="000000"/>
                          </a:solidFill>
                          <a:effectLst/>
                          <a:latin typeface="Calibri" panose="020F0502020204030204" pitchFamily="34" charset="0"/>
                        </a:rPr>
                        <a:t>4,318</a:t>
                      </a:r>
                    </a:p>
                  </a:txBody>
                  <a:tcPr marL="9525" marR="9525" marT="9525" marB="0" anchor="b">
                    <a:lnL>
                      <a:noFill/>
                    </a:lnL>
                    <a:lnR>
                      <a:noFill/>
                    </a:lnR>
                    <a:lnT>
                      <a:noFill/>
                    </a:lnT>
                    <a:lnB>
                      <a:noFill/>
                    </a:lnB>
                    <a:solidFill>
                      <a:schemeClr val="accent1"/>
                    </a:solidFill>
                  </a:tcPr>
                </a:tc>
                <a:tc>
                  <a:txBody>
                    <a:bodyPr/>
                    <a:lstStyle/>
                    <a:p>
                      <a:pPr algn="r" fontAlgn="b"/>
                      <a:r>
                        <a:rPr lang="en-US" sz="2000" b="0" i="0" u="none" strike="noStrike" dirty="0">
                          <a:solidFill>
                            <a:srgbClr val="000000"/>
                          </a:solidFill>
                          <a:effectLst/>
                          <a:latin typeface="Calibri" panose="020F0502020204030204" pitchFamily="34" charset="0"/>
                        </a:rPr>
                        <a:t>28.2%</a:t>
                      </a:r>
                    </a:p>
                  </a:txBody>
                  <a:tcPr marL="9525" marR="9525" marT="9525" marB="0" anchor="b">
                    <a:lnL>
                      <a:noFill/>
                    </a:lnL>
                    <a:lnR>
                      <a:noFill/>
                    </a:lnR>
                    <a:lnT>
                      <a:noFill/>
                    </a:lnT>
                    <a:lnB>
                      <a:noFill/>
                    </a:lnB>
                    <a:solidFill>
                      <a:schemeClr val="accent1"/>
                    </a:solidFill>
                  </a:tcPr>
                </a:tc>
                <a:extLst>
                  <a:ext uri="{0D108BD9-81ED-4DB2-BD59-A6C34878D82A}">
                    <a16:rowId xmlns:a16="http://schemas.microsoft.com/office/drawing/2014/main" val="180889540"/>
                  </a:ext>
                </a:extLst>
              </a:tr>
              <a:tr h="241941">
                <a:tc>
                  <a:txBody>
                    <a:bodyPr/>
                    <a:lstStyle/>
                    <a:p>
                      <a:pPr algn="l" fontAlgn="b"/>
                      <a:r>
                        <a:rPr lang="en-US" sz="2000" b="0" i="0" u="none" strike="noStrike">
                          <a:solidFill>
                            <a:srgbClr val="000000"/>
                          </a:solidFill>
                          <a:effectLst/>
                          <a:latin typeface="Calibri" panose="020F0502020204030204" pitchFamily="34" charset="0"/>
                        </a:rPr>
                        <a:t>20 to 21</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2,927</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19.1%</a:t>
                      </a:r>
                    </a:p>
                  </a:txBody>
                  <a:tcPr marL="9525" marR="9525" marT="9525" marB="0" anchor="b">
                    <a:lnL>
                      <a:noFill/>
                    </a:lnL>
                    <a:lnR>
                      <a:noFill/>
                    </a:lnR>
                    <a:lnT>
                      <a:noFill/>
                    </a:lnT>
                    <a:lnB>
                      <a:noFill/>
                    </a:lnB>
                  </a:tcPr>
                </a:tc>
                <a:extLst>
                  <a:ext uri="{0D108BD9-81ED-4DB2-BD59-A6C34878D82A}">
                    <a16:rowId xmlns:a16="http://schemas.microsoft.com/office/drawing/2014/main" val="54331173"/>
                  </a:ext>
                </a:extLst>
              </a:tr>
              <a:tr h="241941">
                <a:tc>
                  <a:txBody>
                    <a:bodyPr/>
                    <a:lstStyle/>
                    <a:p>
                      <a:pPr algn="l" fontAlgn="b"/>
                      <a:r>
                        <a:rPr lang="en-US" sz="2000" b="0" i="0" u="none" strike="noStrike">
                          <a:solidFill>
                            <a:srgbClr val="000000"/>
                          </a:solidFill>
                          <a:effectLst/>
                          <a:latin typeface="Calibri" panose="020F0502020204030204" pitchFamily="34" charset="0"/>
                        </a:rPr>
                        <a:t>22 to 24</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2,254</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14.7%</a:t>
                      </a:r>
                    </a:p>
                  </a:txBody>
                  <a:tcPr marL="9525" marR="9525" marT="9525" marB="0" anchor="b">
                    <a:lnL>
                      <a:noFill/>
                    </a:lnL>
                    <a:lnR>
                      <a:noFill/>
                    </a:lnR>
                    <a:lnT>
                      <a:noFill/>
                    </a:lnT>
                    <a:lnB>
                      <a:noFill/>
                    </a:lnB>
                  </a:tcPr>
                </a:tc>
                <a:extLst>
                  <a:ext uri="{0D108BD9-81ED-4DB2-BD59-A6C34878D82A}">
                    <a16:rowId xmlns:a16="http://schemas.microsoft.com/office/drawing/2014/main" val="3677359106"/>
                  </a:ext>
                </a:extLst>
              </a:tr>
              <a:tr h="241941">
                <a:tc>
                  <a:txBody>
                    <a:bodyPr/>
                    <a:lstStyle/>
                    <a:p>
                      <a:pPr algn="l" fontAlgn="b"/>
                      <a:r>
                        <a:rPr lang="en-US" sz="2000" b="0" i="0" u="none" strike="noStrike">
                          <a:solidFill>
                            <a:srgbClr val="000000"/>
                          </a:solidFill>
                          <a:effectLst/>
                          <a:latin typeface="Calibri" panose="020F0502020204030204" pitchFamily="34" charset="0"/>
                        </a:rPr>
                        <a:t>25 to 29</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1,744</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11.4%</a:t>
                      </a:r>
                    </a:p>
                  </a:txBody>
                  <a:tcPr marL="9525" marR="9525" marT="9525" marB="0" anchor="b">
                    <a:lnL>
                      <a:noFill/>
                    </a:lnL>
                    <a:lnR>
                      <a:noFill/>
                    </a:lnR>
                    <a:lnT>
                      <a:noFill/>
                    </a:lnT>
                    <a:lnB>
                      <a:noFill/>
                    </a:lnB>
                  </a:tcPr>
                </a:tc>
                <a:extLst>
                  <a:ext uri="{0D108BD9-81ED-4DB2-BD59-A6C34878D82A}">
                    <a16:rowId xmlns:a16="http://schemas.microsoft.com/office/drawing/2014/main" val="1773585433"/>
                  </a:ext>
                </a:extLst>
              </a:tr>
              <a:tr h="241941">
                <a:tc>
                  <a:txBody>
                    <a:bodyPr/>
                    <a:lstStyle/>
                    <a:p>
                      <a:pPr algn="l" fontAlgn="b"/>
                      <a:r>
                        <a:rPr lang="en-US" sz="2000" b="0" i="0" u="none" strike="noStrike">
                          <a:solidFill>
                            <a:srgbClr val="000000"/>
                          </a:solidFill>
                          <a:effectLst/>
                          <a:latin typeface="Calibri" panose="020F0502020204030204" pitchFamily="34" charset="0"/>
                        </a:rPr>
                        <a:t>30 to 34</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1,029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6.7%</a:t>
                      </a:r>
                    </a:p>
                  </a:txBody>
                  <a:tcPr marL="9525" marR="9525" marT="9525" marB="0" anchor="b">
                    <a:lnL>
                      <a:noFill/>
                    </a:lnL>
                    <a:lnR>
                      <a:noFill/>
                    </a:lnR>
                    <a:lnT>
                      <a:noFill/>
                    </a:lnT>
                    <a:lnB>
                      <a:noFill/>
                    </a:lnB>
                  </a:tcPr>
                </a:tc>
                <a:extLst>
                  <a:ext uri="{0D108BD9-81ED-4DB2-BD59-A6C34878D82A}">
                    <a16:rowId xmlns:a16="http://schemas.microsoft.com/office/drawing/2014/main" val="919755490"/>
                  </a:ext>
                </a:extLst>
              </a:tr>
              <a:tr h="241941">
                <a:tc>
                  <a:txBody>
                    <a:bodyPr/>
                    <a:lstStyle/>
                    <a:p>
                      <a:pPr algn="l" fontAlgn="b"/>
                      <a:r>
                        <a:rPr lang="en-US" sz="2000" b="0" i="0" u="none" strike="noStrike">
                          <a:solidFill>
                            <a:srgbClr val="000000"/>
                          </a:solidFill>
                          <a:effectLst/>
                          <a:latin typeface="Calibri" panose="020F0502020204030204" pitchFamily="34" charset="0"/>
                        </a:rPr>
                        <a:t>35 to 44</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1,185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7.7%</a:t>
                      </a:r>
                    </a:p>
                  </a:txBody>
                  <a:tcPr marL="9525" marR="9525" marT="9525" marB="0" anchor="b">
                    <a:lnL>
                      <a:noFill/>
                    </a:lnL>
                    <a:lnR>
                      <a:noFill/>
                    </a:lnR>
                    <a:lnT>
                      <a:noFill/>
                    </a:lnT>
                    <a:lnB>
                      <a:noFill/>
                    </a:lnB>
                  </a:tcPr>
                </a:tc>
                <a:extLst>
                  <a:ext uri="{0D108BD9-81ED-4DB2-BD59-A6C34878D82A}">
                    <a16:rowId xmlns:a16="http://schemas.microsoft.com/office/drawing/2014/main" val="2418068710"/>
                  </a:ext>
                </a:extLst>
              </a:tr>
              <a:tr h="241941">
                <a:tc>
                  <a:txBody>
                    <a:bodyPr/>
                    <a:lstStyle/>
                    <a:p>
                      <a:pPr algn="l" fontAlgn="b"/>
                      <a:r>
                        <a:rPr lang="en-US" sz="2000" b="0" i="0" u="none" strike="noStrike">
                          <a:solidFill>
                            <a:srgbClr val="000000"/>
                          </a:solidFill>
                          <a:effectLst/>
                          <a:latin typeface="Calibri" panose="020F0502020204030204" pitchFamily="34" charset="0"/>
                        </a:rPr>
                        <a:t>45+</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696</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4.5%</a:t>
                      </a:r>
                    </a:p>
                  </a:txBody>
                  <a:tcPr marL="9525" marR="9525" marT="9525" marB="0" anchor="b">
                    <a:lnL>
                      <a:noFill/>
                    </a:lnL>
                    <a:lnR>
                      <a:noFill/>
                    </a:lnR>
                    <a:lnT>
                      <a:noFill/>
                    </a:lnT>
                    <a:lnB>
                      <a:noFill/>
                    </a:lnB>
                  </a:tcPr>
                </a:tc>
                <a:extLst>
                  <a:ext uri="{0D108BD9-81ED-4DB2-BD59-A6C34878D82A}">
                    <a16:rowId xmlns:a16="http://schemas.microsoft.com/office/drawing/2014/main" val="3321379479"/>
                  </a:ext>
                </a:extLst>
              </a:tr>
              <a:tr h="241941">
                <a:tc>
                  <a:txBody>
                    <a:bodyPr/>
                    <a:lstStyle/>
                    <a:p>
                      <a:pPr algn="l" fontAlgn="b"/>
                      <a:r>
                        <a:rPr lang="en-US" sz="2000" b="0" i="0" u="none" strike="noStrike">
                          <a:solidFill>
                            <a:srgbClr val="000000"/>
                          </a:solidFill>
                          <a:effectLst/>
                          <a:latin typeface="Calibri" panose="020F0502020204030204" pitchFamily="34" charset="0"/>
                        </a:rPr>
                        <a:t>Average age</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24.3</a:t>
                      </a: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00089589"/>
                  </a:ext>
                </a:extLst>
              </a:tr>
              <a:tr h="241941">
                <a:tc>
                  <a:txBody>
                    <a:bodyPr/>
                    <a:lstStyle/>
                    <a:p>
                      <a:pPr algn="l" fontAlgn="b"/>
                      <a:r>
                        <a:rPr lang="en-US" sz="2000" b="0" i="0" u="none" strike="noStrike" dirty="0">
                          <a:solidFill>
                            <a:srgbClr val="000000"/>
                          </a:solidFill>
                          <a:effectLst/>
                          <a:latin typeface="Calibri" panose="020F0502020204030204" pitchFamily="34" charset="0"/>
                        </a:rPr>
                        <a:t>Median age</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21.0</a:t>
                      </a: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77580609"/>
                  </a:ext>
                </a:extLst>
              </a:tr>
            </a:tbl>
          </a:graphicData>
        </a:graphic>
      </p:graphicFrame>
      <p:graphicFrame>
        <p:nvGraphicFramePr>
          <p:cNvPr id="11" name="Chart 10">
            <a:extLst>
              <a:ext uri="{FF2B5EF4-FFF2-40B4-BE49-F238E27FC236}">
                <a16:creationId xmlns:a16="http://schemas.microsoft.com/office/drawing/2014/main" id="{A13F7E36-3528-8906-DCA0-DDA5A4237926}"/>
              </a:ext>
            </a:extLst>
          </p:cNvPr>
          <p:cNvGraphicFramePr>
            <a:graphicFrameLocks/>
          </p:cNvGraphicFramePr>
          <p:nvPr/>
        </p:nvGraphicFramePr>
        <p:xfrm>
          <a:off x="477077" y="2133600"/>
          <a:ext cx="6471665" cy="3896139"/>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2A97A9AF-D258-E07F-63CD-250E002CAEC6}"/>
              </a:ext>
            </a:extLst>
          </p:cNvPr>
          <p:cNvPicPr>
            <a:picLocks noChangeAspect="1"/>
          </p:cNvPicPr>
          <p:nvPr/>
        </p:nvPicPr>
        <p:blipFill>
          <a:blip r:embed="rId5"/>
          <a:stretch>
            <a:fillRect/>
          </a:stretch>
        </p:blipFill>
        <p:spPr>
          <a:xfrm>
            <a:off x="269658" y="0"/>
            <a:ext cx="7051695" cy="6858000"/>
          </a:xfrm>
          <a:prstGeom prst="rect">
            <a:avLst/>
          </a:prstGeom>
        </p:spPr>
      </p:pic>
    </p:spTree>
    <p:extLst>
      <p:ext uri="{BB962C8B-B14F-4D97-AF65-F5344CB8AC3E}">
        <p14:creationId xmlns:p14="http://schemas.microsoft.com/office/powerpoint/2010/main" val="3860330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735535" y="908969"/>
            <a:ext cx="9404520" cy="821558"/>
          </a:xfrm>
        </p:spPr>
        <p:txBody>
          <a:bodyPr>
            <a:normAutofit/>
          </a:bodyPr>
          <a:lstStyle/>
          <a:p>
            <a:r>
              <a:rPr lang="en-US" sz="4000" dirty="0">
                <a:solidFill>
                  <a:schemeClr val="tx2"/>
                </a:solidFill>
                <a:latin typeface="Century Gothic" panose="020B0502020202020204" pitchFamily="34" charset="0"/>
                <a:cs typeface="Calibri" panose="020F0502020204030204" pitchFamily="34" charset="0"/>
              </a:rPr>
              <a:t>Lake Worth – Who We Are</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16" name="Right Brace 15">
            <a:extLst>
              <a:ext uri="{FF2B5EF4-FFF2-40B4-BE49-F238E27FC236}">
                <a16:creationId xmlns:a16="http://schemas.microsoft.com/office/drawing/2014/main" id="{25175110-AD3A-B4E6-0213-2E977971CA33}"/>
              </a:ext>
            </a:extLst>
          </p:cNvPr>
          <p:cNvSpPr/>
          <p:nvPr/>
        </p:nvSpPr>
        <p:spPr>
          <a:xfrm>
            <a:off x="7709619" y="12887325"/>
            <a:ext cx="1053381" cy="5254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ight Brace 16">
            <a:extLst>
              <a:ext uri="{FF2B5EF4-FFF2-40B4-BE49-F238E27FC236}">
                <a16:creationId xmlns:a16="http://schemas.microsoft.com/office/drawing/2014/main" id="{18A4DD3D-6399-449B-B0DD-7476E140995F}"/>
              </a:ext>
            </a:extLst>
          </p:cNvPr>
          <p:cNvSpPr/>
          <p:nvPr/>
        </p:nvSpPr>
        <p:spPr>
          <a:xfrm>
            <a:off x="7557851" y="11077575"/>
            <a:ext cx="1224200" cy="10858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1EEFE12-F1CD-7E2B-2C74-594205B9E720}"/>
              </a:ext>
            </a:extLst>
          </p:cNvPr>
          <p:cNvSpPr txBox="1"/>
          <p:nvPr/>
        </p:nvSpPr>
        <p:spPr>
          <a:xfrm>
            <a:off x="903145" y="6322444"/>
            <a:ext cx="609452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*Uncategorized students are those who are not taking a class with a defined time block, such as a Fully Online section or classes that span time blocks.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1" name="Table 20">
            <a:extLst>
              <a:ext uri="{FF2B5EF4-FFF2-40B4-BE49-F238E27FC236}">
                <a16:creationId xmlns:a16="http://schemas.microsoft.com/office/drawing/2014/main" id="{74088E4E-66CE-3DD4-75D6-D22C508B5ABC}"/>
              </a:ext>
            </a:extLst>
          </p:cNvPr>
          <p:cNvGraphicFramePr>
            <a:graphicFrameLocks noGrp="1"/>
          </p:cNvGraphicFramePr>
          <p:nvPr/>
        </p:nvGraphicFramePr>
        <p:xfrm>
          <a:off x="866735" y="2189607"/>
          <a:ext cx="5571060" cy="2550196"/>
        </p:xfrm>
        <a:graphic>
          <a:graphicData uri="http://schemas.openxmlformats.org/drawingml/2006/table">
            <a:tbl>
              <a:tblPr/>
              <a:tblGrid>
                <a:gridCol w="2561933">
                  <a:extLst>
                    <a:ext uri="{9D8B030D-6E8A-4147-A177-3AD203B41FA5}">
                      <a16:colId xmlns:a16="http://schemas.microsoft.com/office/drawing/2014/main" val="202342976"/>
                    </a:ext>
                  </a:extLst>
                </a:gridCol>
                <a:gridCol w="301839">
                  <a:extLst>
                    <a:ext uri="{9D8B030D-6E8A-4147-A177-3AD203B41FA5}">
                      <a16:colId xmlns:a16="http://schemas.microsoft.com/office/drawing/2014/main" val="3080656707"/>
                    </a:ext>
                  </a:extLst>
                </a:gridCol>
                <a:gridCol w="1253195">
                  <a:extLst>
                    <a:ext uri="{9D8B030D-6E8A-4147-A177-3AD203B41FA5}">
                      <a16:colId xmlns:a16="http://schemas.microsoft.com/office/drawing/2014/main" val="1274227156"/>
                    </a:ext>
                  </a:extLst>
                </a:gridCol>
                <a:gridCol w="1454093">
                  <a:extLst>
                    <a:ext uri="{9D8B030D-6E8A-4147-A177-3AD203B41FA5}">
                      <a16:colId xmlns:a16="http://schemas.microsoft.com/office/drawing/2014/main" val="2178645816"/>
                    </a:ext>
                  </a:extLst>
                </a:gridCol>
              </a:tblGrid>
              <a:tr h="216626">
                <a:tc>
                  <a:txBody>
                    <a:bodyPr/>
                    <a:lstStyle/>
                    <a:p>
                      <a:pPr algn="l" fontAlgn="b"/>
                      <a:endParaRPr lang="en-US" sz="1600" b="1" i="0" u="sng"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263763679"/>
                  </a:ext>
                </a:extLst>
              </a:tr>
              <a:tr h="477500">
                <a:tc>
                  <a:txBody>
                    <a:bodyPr/>
                    <a:lstStyle/>
                    <a:p>
                      <a:pPr algn="l" fontAlgn="b"/>
                      <a:r>
                        <a:rPr lang="en-US" sz="2400" b="0" i="0" u="none" strike="noStrike" dirty="0">
                          <a:solidFill>
                            <a:srgbClr val="000000"/>
                          </a:solidFill>
                          <a:effectLst/>
                          <a:latin typeface="Calibri" panose="020F0502020204030204" pitchFamily="34" charset="0"/>
                        </a:rPr>
                        <a:t>Day students</a:t>
                      </a:r>
                    </a:p>
                  </a:txBody>
                  <a:tcPr marL="9525" marR="9525" marT="9525" marB="0" anchor="b">
                    <a:lnL>
                      <a:noFill/>
                    </a:lnL>
                    <a:lnR>
                      <a:noFill/>
                    </a:lnR>
                    <a:lnT>
                      <a:noFill/>
                    </a:lnT>
                    <a:lnB>
                      <a:noFill/>
                    </a:lnB>
                    <a:solidFill>
                      <a:schemeClr val="accent1"/>
                    </a:solidFill>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solidFill>
                  </a:tcPr>
                </a:tc>
                <a:tc>
                  <a:txBody>
                    <a:bodyPr/>
                    <a:lstStyle/>
                    <a:p>
                      <a:pPr algn="r" fontAlgn="b"/>
                      <a:r>
                        <a:rPr lang="en-US" sz="2400" b="0" i="0" u="none" strike="noStrike" dirty="0">
                          <a:solidFill>
                            <a:srgbClr val="000000"/>
                          </a:solidFill>
                          <a:effectLst/>
                          <a:latin typeface="Calibri" panose="020F0502020204030204" pitchFamily="34" charset="0"/>
                        </a:rPr>
                        <a:t>7,166</a:t>
                      </a:r>
                    </a:p>
                  </a:txBody>
                  <a:tcPr marL="9525" marR="9525" marT="9525" marB="0" anchor="b">
                    <a:lnL>
                      <a:noFill/>
                    </a:lnL>
                    <a:lnR>
                      <a:noFill/>
                    </a:lnR>
                    <a:lnT>
                      <a:noFill/>
                    </a:lnT>
                    <a:lnB>
                      <a:noFill/>
                    </a:lnB>
                    <a:solidFill>
                      <a:schemeClr val="accent1"/>
                    </a:solidFill>
                  </a:tcPr>
                </a:tc>
                <a:tc>
                  <a:txBody>
                    <a:bodyPr/>
                    <a:lstStyle/>
                    <a:p>
                      <a:pPr algn="r" fontAlgn="b"/>
                      <a:r>
                        <a:rPr lang="en-US" sz="2400" b="0" i="0" u="none" strike="noStrike" dirty="0">
                          <a:solidFill>
                            <a:srgbClr val="000000"/>
                          </a:solidFill>
                          <a:effectLst/>
                          <a:latin typeface="Calibri" panose="020F0502020204030204" pitchFamily="34" charset="0"/>
                        </a:rPr>
                        <a:t>46.8%</a:t>
                      </a:r>
                    </a:p>
                  </a:txBody>
                  <a:tcPr marL="9525" marR="9525" marT="9525" marB="0" anchor="b">
                    <a:lnL>
                      <a:noFill/>
                    </a:lnL>
                    <a:lnR>
                      <a:noFill/>
                    </a:lnR>
                    <a:lnT>
                      <a:noFill/>
                    </a:lnT>
                    <a:lnB>
                      <a:noFill/>
                    </a:lnB>
                    <a:solidFill>
                      <a:schemeClr val="accent1"/>
                    </a:solidFill>
                  </a:tcPr>
                </a:tc>
                <a:extLst>
                  <a:ext uri="{0D108BD9-81ED-4DB2-BD59-A6C34878D82A}">
                    <a16:rowId xmlns:a16="http://schemas.microsoft.com/office/drawing/2014/main" val="1540066191"/>
                  </a:ext>
                </a:extLst>
              </a:tr>
              <a:tr h="477500">
                <a:tc>
                  <a:txBody>
                    <a:bodyPr/>
                    <a:lstStyle/>
                    <a:p>
                      <a:pPr algn="l" fontAlgn="b"/>
                      <a:r>
                        <a:rPr lang="en-US" sz="2400" b="0" i="0" u="none" strike="noStrike" dirty="0">
                          <a:solidFill>
                            <a:srgbClr val="000000"/>
                          </a:solidFill>
                          <a:effectLst/>
                          <a:latin typeface="Calibri" panose="020F0502020204030204" pitchFamily="34" charset="0"/>
                        </a:rPr>
                        <a:t>Evening students</a:t>
                      </a:r>
                    </a:p>
                  </a:txBody>
                  <a:tcPr marL="9525" marR="9525" marT="9525"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400" b="0" i="0" u="none" strike="noStrike" dirty="0">
                          <a:solidFill>
                            <a:srgbClr val="000000"/>
                          </a:solidFill>
                          <a:effectLst/>
                          <a:latin typeface="Calibri" panose="020F0502020204030204" pitchFamily="34" charset="0"/>
                        </a:rPr>
                        <a:t>2,563</a:t>
                      </a:r>
                    </a:p>
                  </a:txBody>
                  <a:tcPr marL="9525" marR="9525" marT="9525" marB="0" anchor="b">
                    <a:lnL>
                      <a:noFill/>
                    </a:lnL>
                    <a:lnR>
                      <a:noFill/>
                    </a:lnR>
                    <a:lnT>
                      <a:noFill/>
                    </a:lnT>
                    <a:lnB>
                      <a:noFill/>
                    </a:lnB>
                  </a:tcPr>
                </a:tc>
                <a:tc>
                  <a:txBody>
                    <a:bodyPr/>
                    <a:lstStyle/>
                    <a:p>
                      <a:pPr algn="r" fontAlgn="b"/>
                      <a:r>
                        <a:rPr lang="en-US" sz="2400" b="0" i="0" u="none" strike="noStrike" dirty="0">
                          <a:solidFill>
                            <a:srgbClr val="000000"/>
                          </a:solidFill>
                          <a:effectLst/>
                          <a:latin typeface="Calibri" panose="020F0502020204030204" pitchFamily="34" charset="0"/>
                        </a:rPr>
                        <a:t>16.7%</a:t>
                      </a:r>
                    </a:p>
                  </a:txBody>
                  <a:tcPr marL="9525" marR="9525" marT="9525" marB="0" anchor="b">
                    <a:lnL>
                      <a:noFill/>
                    </a:lnL>
                    <a:lnR>
                      <a:noFill/>
                    </a:lnR>
                    <a:lnT>
                      <a:noFill/>
                    </a:lnT>
                    <a:lnB>
                      <a:noFill/>
                    </a:lnB>
                  </a:tcPr>
                </a:tc>
                <a:extLst>
                  <a:ext uri="{0D108BD9-81ED-4DB2-BD59-A6C34878D82A}">
                    <a16:rowId xmlns:a16="http://schemas.microsoft.com/office/drawing/2014/main" val="2511448488"/>
                  </a:ext>
                </a:extLst>
              </a:tr>
              <a:tr h="320867">
                <a:tc>
                  <a:txBody>
                    <a:bodyPr/>
                    <a:lstStyle/>
                    <a:p>
                      <a:pPr algn="l" fontAlgn="b"/>
                      <a:r>
                        <a:rPr lang="en-US" sz="2400" b="0" i="0" u="none" strike="noStrike" dirty="0">
                          <a:solidFill>
                            <a:srgbClr val="000000"/>
                          </a:solidFill>
                          <a:effectLst/>
                          <a:latin typeface="Calibri" panose="020F0502020204030204" pitchFamily="34" charset="0"/>
                        </a:rPr>
                        <a:t>Day/evening</a:t>
                      </a:r>
                    </a:p>
                  </a:txBody>
                  <a:tcPr marL="9525" marR="9525" marT="9525" marB="0" anchor="b">
                    <a:lnL>
                      <a:noFill/>
                    </a:lnL>
                    <a:lnR>
                      <a:noFill/>
                    </a:lnR>
                    <a:lnT>
                      <a:noFill/>
                    </a:lnT>
                    <a:lnB>
                      <a:noFill/>
                    </a:lnB>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400" b="0" i="0" u="none" strike="noStrike" dirty="0">
                          <a:solidFill>
                            <a:srgbClr val="000000"/>
                          </a:solidFill>
                          <a:effectLst/>
                          <a:latin typeface="Calibri" panose="020F0502020204030204" pitchFamily="34" charset="0"/>
                        </a:rPr>
                        <a:t>1,513</a:t>
                      </a:r>
                    </a:p>
                  </a:txBody>
                  <a:tcPr marL="9525" marR="9525" marT="9525" marB="0" anchor="b">
                    <a:lnL>
                      <a:noFill/>
                    </a:lnL>
                    <a:lnR>
                      <a:noFill/>
                    </a:lnR>
                    <a:lnT>
                      <a:noFill/>
                    </a:lnT>
                    <a:lnB>
                      <a:noFill/>
                    </a:lnB>
                  </a:tcPr>
                </a:tc>
                <a:tc>
                  <a:txBody>
                    <a:bodyPr/>
                    <a:lstStyle/>
                    <a:p>
                      <a:pPr algn="r" fontAlgn="b"/>
                      <a:r>
                        <a:rPr lang="en-US" sz="2400" b="0" i="0" u="none" strike="noStrike" dirty="0">
                          <a:solidFill>
                            <a:srgbClr val="000000"/>
                          </a:solidFill>
                          <a:effectLst/>
                          <a:latin typeface="Calibri" panose="020F0502020204030204" pitchFamily="34" charset="0"/>
                        </a:rPr>
                        <a:t>9.9%</a:t>
                      </a:r>
                    </a:p>
                  </a:txBody>
                  <a:tcPr marL="9525" marR="9525" marT="9525" marB="0" anchor="b">
                    <a:lnL>
                      <a:noFill/>
                    </a:lnL>
                    <a:lnR>
                      <a:noFill/>
                    </a:lnR>
                    <a:lnT>
                      <a:noFill/>
                    </a:lnT>
                    <a:lnB>
                      <a:noFill/>
                    </a:lnB>
                  </a:tcPr>
                </a:tc>
                <a:extLst>
                  <a:ext uri="{0D108BD9-81ED-4DB2-BD59-A6C34878D82A}">
                    <a16:rowId xmlns:a16="http://schemas.microsoft.com/office/drawing/2014/main" val="1396542431"/>
                  </a:ext>
                </a:extLst>
              </a:tr>
              <a:tr h="713181">
                <a:tc>
                  <a:txBody>
                    <a:bodyPr/>
                    <a:lstStyle/>
                    <a:p>
                      <a:pPr algn="l" fontAlgn="b"/>
                      <a:r>
                        <a:rPr lang="en-US" sz="2400" b="0" i="0" u="none" strike="noStrike" dirty="0">
                          <a:solidFill>
                            <a:srgbClr val="000000"/>
                          </a:solidFill>
                          <a:effectLst/>
                          <a:latin typeface="Calibri" panose="020F0502020204030204" pitchFamily="34" charset="0"/>
                        </a:rPr>
                        <a:t>* Uncategorized</a:t>
                      </a:r>
                    </a:p>
                  </a:txBody>
                  <a:tcPr marL="9525" marR="9525" marT="9525" marB="0" anchor="b">
                    <a:lnL>
                      <a:noFill/>
                    </a:lnL>
                    <a:lnR>
                      <a:noFill/>
                    </a:lnR>
                    <a:lnT>
                      <a:noFill/>
                    </a:lnT>
                    <a:lnB>
                      <a:noFill/>
                    </a:lnB>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400" b="0" i="0" u="none" strike="noStrike" dirty="0">
                          <a:solidFill>
                            <a:srgbClr val="000000"/>
                          </a:solidFill>
                          <a:effectLst/>
                          <a:latin typeface="Calibri" panose="020F0502020204030204" pitchFamily="34" charset="0"/>
                        </a:rPr>
                        <a:t>4,082</a:t>
                      </a:r>
                    </a:p>
                  </a:txBody>
                  <a:tcPr marL="9525" marR="9525" marT="9525" marB="0" anchor="b">
                    <a:lnL>
                      <a:noFill/>
                    </a:lnL>
                    <a:lnR>
                      <a:noFill/>
                    </a:lnR>
                    <a:lnT>
                      <a:noFill/>
                    </a:lnT>
                    <a:lnB>
                      <a:noFill/>
                    </a:lnB>
                  </a:tcPr>
                </a:tc>
                <a:tc>
                  <a:txBody>
                    <a:bodyPr/>
                    <a:lstStyle/>
                    <a:p>
                      <a:pPr algn="r" fontAlgn="b"/>
                      <a:r>
                        <a:rPr lang="en-US" sz="2400" b="0" i="0" u="none" strike="noStrike" dirty="0">
                          <a:solidFill>
                            <a:srgbClr val="000000"/>
                          </a:solidFill>
                          <a:effectLst/>
                          <a:latin typeface="Calibri" panose="020F0502020204030204" pitchFamily="34" charset="0"/>
                        </a:rPr>
                        <a:t>26.6%</a:t>
                      </a:r>
                    </a:p>
                  </a:txBody>
                  <a:tcPr marL="9525" marR="9525" marT="9525" marB="0" anchor="b">
                    <a:lnL>
                      <a:noFill/>
                    </a:lnL>
                    <a:lnR>
                      <a:noFill/>
                    </a:lnR>
                    <a:lnT>
                      <a:noFill/>
                    </a:lnT>
                    <a:lnB>
                      <a:noFill/>
                    </a:lnB>
                  </a:tcPr>
                </a:tc>
                <a:extLst>
                  <a:ext uri="{0D108BD9-81ED-4DB2-BD59-A6C34878D82A}">
                    <a16:rowId xmlns:a16="http://schemas.microsoft.com/office/drawing/2014/main" val="4046113842"/>
                  </a:ext>
                </a:extLst>
              </a:tr>
              <a:tr h="216626">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100997532"/>
                  </a:ext>
                </a:extLst>
              </a:tr>
            </a:tbl>
          </a:graphicData>
        </a:graphic>
      </p:graphicFrame>
      <p:graphicFrame>
        <p:nvGraphicFramePr>
          <p:cNvPr id="29" name="Chart 28">
            <a:extLst>
              <a:ext uri="{FF2B5EF4-FFF2-40B4-BE49-F238E27FC236}">
                <a16:creationId xmlns:a16="http://schemas.microsoft.com/office/drawing/2014/main" id="{3C0E1A16-0357-D35B-F4AD-39679E4FC5D1}"/>
              </a:ext>
            </a:extLst>
          </p:cNvPr>
          <p:cNvGraphicFramePr>
            <a:graphicFrameLocks/>
          </p:cNvGraphicFramePr>
          <p:nvPr/>
        </p:nvGraphicFramePr>
        <p:xfrm>
          <a:off x="6096000" y="1856509"/>
          <a:ext cx="5143092" cy="38551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3C0E1A16-0357-D35B-F4AD-39679E4FC5D1}"/>
              </a:ext>
            </a:extLst>
          </p:cNvPr>
          <p:cNvGraphicFramePr>
            <a:graphicFrameLocks/>
          </p:cNvGraphicFramePr>
          <p:nvPr>
            <p:extLst>
              <p:ext uri="{D42A27DB-BD31-4B8C-83A1-F6EECF244321}">
                <p14:modId xmlns:p14="http://schemas.microsoft.com/office/powerpoint/2010/main" val="2497219270"/>
              </p:ext>
            </p:extLst>
          </p:nvPr>
        </p:nvGraphicFramePr>
        <p:xfrm>
          <a:off x="6491356" y="1947629"/>
          <a:ext cx="5876379" cy="3750798"/>
        </p:xfrm>
        <a:graphic>
          <a:graphicData uri="http://schemas.openxmlformats.org/drawingml/2006/chart">
            <c:chart xmlns:c="http://schemas.openxmlformats.org/drawingml/2006/chart" xmlns:r="http://schemas.openxmlformats.org/officeDocument/2006/relationships" r:id="rId5"/>
          </a:graphicData>
        </a:graphic>
      </p:graphicFrame>
      <p:pic>
        <p:nvPicPr>
          <p:cNvPr id="31" name="Picture 4" descr="PALM BEACH STATE COLLEGE SABIDURIA ES PODER 1933 Details, a Report by  Trademark Bank | Calendar Your Mark | Monitor Similar Marks">
            <a:extLst>
              <a:ext uri="{FF2B5EF4-FFF2-40B4-BE49-F238E27FC236}">
                <a16:creationId xmlns:a16="http://schemas.microsoft.com/office/drawing/2014/main" id="{70548096-81C6-097A-41EC-2205710DE879}"/>
              </a:ext>
            </a:extLst>
          </p:cNvPr>
          <p:cNvPicPr>
            <a:picLocks noChangeAspect="1" noChangeArrowheads="1"/>
          </p:cNvPicPr>
          <p:nvPr/>
        </p:nvPicPr>
        <p:blipFill>
          <a:blip r:embed="rId6">
            <a:alphaModFix amt="5000"/>
            <a:grayscl/>
            <a:extLst>
              <a:ext uri="{BEBA8EAE-BF5A-486C-A8C5-ECC9F3942E4B}">
                <a14:imgProps xmlns:a14="http://schemas.microsoft.com/office/drawing/2010/main">
                  <a14:imgLayer r:embed="rId7">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9938" y="-164888"/>
            <a:ext cx="7224679" cy="702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868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F1178-95FF-FB85-14D2-E2E25E6FD36B}"/>
              </a:ext>
            </a:extLst>
          </p:cNvPr>
          <p:cNvGraphicFramePr>
            <a:graphicFrameLocks noGrp="1"/>
          </p:cNvGraphicFramePr>
          <p:nvPr/>
        </p:nvGraphicFramePr>
        <p:xfrm>
          <a:off x="1835167" y="778519"/>
          <a:ext cx="8971721" cy="4789170"/>
        </p:xfrm>
        <a:graphic>
          <a:graphicData uri="http://schemas.openxmlformats.org/drawingml/2006/table">
            <a:tbl>
              <a:tblPr/>
              <a:tblGrid>
                <a:gridCol w="4658720">
                  <a:extLst>
                    <a:ext uri="{9D8B030D-6E8A-4147-A177-3AD203B41FA5}">
                      <a16:colId xmlns:a16="http://schemas.microsoft.com/office/drawing/2014/main" val="1036085139"/>
                    </a:ext>
                  </a:extLst>
                </a:gridCol>
                <a:gridCol w="144675">
                  <a:extLst>
                    <a:ext uri="{9D8B030D-6E8A-4147-A177-3AD203B41FA5}">
                      <a16:colId xmlns:a16="http://schemas.microsoft.com/office/drawing/2014/main" val="3046752887"/>
                    </a:ext>
                  </a:extLst>
                </a:gridCol>
                <a:gridCol w="2084163">
                  <a:extLst>
                    <a:ext uri="{9D8B030D-6E8A-4147-A177-3AD203B41FA5}">
                      <a16:colId xmlns:a16="http://schemas.microsoft.com/office/drawing/2014/main" val="1476433731"/>
                    </a:ext>
                  </a:extLst>
                </a:gridCol>
                <a:gridCol w="2084163">
                  <a:extLst>
                    <a:ext uri="{9D8B030D-6E8A-4147-A177-3AD203B41FA5}">
                      <a16:colId xmlns:a16="http://schemas.microsoft.com/office/drawing/2014/main" val="80786829"/>
                    </a:ext>
                  </a:extLst>
                </a:gridCol>
              </a:tblGrid>
              <a:tr h="248266">
                <a:tc>
                  <a:txBody>
                    <a:bodyPr/>
                    <a:lstStyle/>
                    <a:p>
                      <a:pPr algn="l" fontAlgn="b"/>
                      <a:r>
                        <a:rPr lang="en-US" sz="2800" b="1" i="0" u="sng" strike="noStrike" dirty="0">
                          <a:solidFill>
                            <a:srgbClr val="000000"/>
                          </a:solidFill>
                          <a:effectLst/>
                          <a:latin typeface="Calibri" panose="020F0502020204030204" pitchFamily="34" charset="0"/>
                        </a:rPr>
                        <a:t>Student modality</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88985609"/>
                  </a:ext>
                </a:extLst>
              </a:tr>
              <a:tr h="248266">
                <a:tc>
                  <a:txBody>
                    <a:bodyPr/>
                    <a:lstStyle/>
                    <a:p>
                      <a:pPr algn="l" fontAlgn="b"/>
                      <a:r>
                        <a:rPr lang="en-US" sz="2800" b="0" i="0" u="none" strike="noStrike" dirty="0">
                          <a:solidFill>
                            <a:srgbClr val="000000"/>
                          </a:solidFill>
                          <a:effectLst/>
                          <a:latin typeface="Calibri" panose="020F0502020204030204" pitchFamily="34" charset="0"/>
                        </a:rPr>
                        <a:t>All in-person/hybrid classes</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5,075</a:t>
                      </a:r>
                    </a:p>
                  </a:txBody>
                  <a:tcPr marL="9525" marR="9525" marT="9525"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33.1%</a:t>
                      </a:r>
                    </a:p>
                  </a:txBody>
                  <a:tcPr marL="9525" marR="9525" marT="9525" marB="0" anchor="b">
                    <a:lnL>
                      <a:noFill/>
                    </a:lnL>
                    <a:lnR>
                      <a:noFill/>
                    </a:lnR>
                    <a:lnT>
                      <a:noFill/>
                    </a:lnT>
                    <a:lnB>
                      <a:noFill/>
                    </a:lnB>
                  </a:tcPr>
                </a:tc>
                <a:extLst>
                  <a:ext uri="{0D108BD9-81ED-4DB2-BD59-A6C34878D82A}">
                    <a16:rowId xmlns:a16="http://schemas.microsoft.com/office/drawing/2014/main" val="3028734129"/>
                  </a:ext>
                </a:extLst>
              </a:tr>
              <a:tr h="248266">
                <a:tc>
                  <a:txBody>
                    <a:bodyPr/>
                    <a:lstStyle/>
                    <a:p>
                      <a:pPr algn="l" fontAlgn="b"/>
                      <a:r>
                        <a:rPr lang="en-US" sz="2800" b="0" i="0" u="none" strike="noStrike" dirty="0">
                          <a:solidFill>
                            <a:srgbClr val="000000"/>
                          </a:solidFill>
                          <a:effectLst/>
                          <a:latin typeface="Calibri" panose="020F0502020204030204" pitchFamily="34" charset="0"/>
                        </a:rPr>
                        <a:t>Mix in-person/online classes</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3,086</a:t>
                      </a: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20.1%</a:t>
                      </a:r>
                    </a:p>
                  </a:txBody>
                  <a:tcPr marL="9525" marR="9525" marT="9525" marB="0" anchor="b">
                    <a:lnL>
                      <a:noFill/>
                    </a:lnL>
                    <a:lnR>
                      <a:noFill/>
                    </a:lnR>
                    <a:lnT>
                      <a:noFill/>
                    </a:lnT>
                    <a:lnB>
                      <a:noFill/>
                    </a:lnB>
                  </a:tcPr>
                </a:tc>
                <a:extLst>
                  <a:ext uri="{0D108BD9-81ED-4DB2-BD59-A6C34878D82A}">
                    <a16:rowId xmlns:a16="http://schemas.microsoft.com/office/drawing/2014/main" val="812187214"/>
                  </a:ext>
                </a:extLst>
              </a:tr>
              <a:tr h="248266">
                <a:tc>
                  <a:txBody>
                    <a:bodyPr/>
                    <a:lstStyle/>
                    <a:p>
                      <a:pPr algn="l" fontAlgn="b"/>
                      <a:r>
                        <a:rPr lang="en-US" sz="2800" b="0" i="0" u="none" strike="noStrike" dirty="0">
                          <a:solidFill>
                            <a:srgbClr val="000000"/>
                          </a:solidFill>
                          <a:effectLst/>
                          <a:latin typeface="Calibri" panose="020F0502020204030204" pitchFamily="34" charset="0"/>
                        </a:rPr>
                        <a:t>All fully online/live online classes</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7,163</a:t>
                      </a:r>
                    </a:p>
                  </a:txBody>
                  <a:tcPr marL="9525" marR="9525" marT="9525"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46.7%</a:t>
                      </a:r>
                    </a:p>
                  </a:txBody>
                  <a:tcPr marL="9525" marR="9525" marT="9525" marB="0" anchor="b">
                    <a:lnL>
                      <a:noFill/>
                    </a:lnL>
                    <a:lnR>
                      <a:noFill/>
                    </a:lnR>
                    <a:lnT>
                      <a:noFill/>
                    </a:lnT>
                    <a:lnB>
                      <a:noFill/>
                    </a:lnB>
                  </a:tcPr>
                </a:tc>
                <a:extLst>
                  <a:ext uri="{0D108BD9-81ED-4DB2-BD59-A6C34878D82A}">
                    <a16:rowId xmlns:a16="http://schemas.microsoft.com/office/drawing/2014/main" val="1997151413"/>
                  </a:ext>
                </a:extLst>
              </a:tr>
              <a:tr h="248266">
                <a:tc>
                  <a:txBody>
                    <a:bodyPr/>
                    <a:lstStyle/>
                    <a:p>
                      <a:pPr algn="l" fontAlgn="b"/>
                      <a:endParaRPr lang="en-US" sz="2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251493428"/>
                  </a:ext>
                </a:extLst>
              </a:tr>
              <a:tr h="248266">
                <a:tc>
                  <a:txBody>
                    <a:bodyPr/>
                    <a:lstStyle/>
                    <a:p>
                      <a:pPr algn="l" fontAlgn="b"/>
                      <a:r>
                        <a:rPr lang="en-US" sz="2800" b="1" i="0" u="sng" strike="noStrike" dirty="0">
                          <a:solidFill>
                            <a:srgbClr val="000000"/>
                          </a:solidFill>
                          <a:effectLst/>
                          <a:latin typeface="Calibri" panose="020F0502020204030204" pitchFamily="34" charset="0"/>
                        </a:rPr>
                        <a:t>Total course enrollments</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31,902</a:t>
                      </a:r>
                    </a:p>
                  </a:txBody>
                  <a:tcPr marL="9525" marR="9525" marT="9525" marB="0" anchor="b">
                    <a:lnL>
                      <a:noFill/>
                    </a:lnL>
                    <a:lnR>
                      <a:noFill/>
                    </a:lnR>
                    <a:lnT>
                      <a:noFill/>
                    </a:lnT>
                    <a:lnB>
                      <a:noFill/>
                    </a:lnB>
                  </a:tcPr>
                </a:tc>
                <a:tc>
                  <a:txBody>
                    <a:bodyPr/>
                    <a:lstStyle/>
                    <a:p>
                      <a:pPr algn="l" fontAlgn="b"/>
                      <a:endParaRPr lang="en-US" sz="2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84249751"/>
                  </a:ext>
                </a:extLst>
              </a:tr>
              <a:tr h="248266">
                <a:tc>
                  <a:txBody>
                    <a:bodyPr/>
                    <a:lstStyle/>
                    <a:p>
                      <a:pPr algn="l" fontAlgn="b"/>
                      <a:r>
                        <a:rPr lang="en-US" sz="2800" b="0" i="0" u="none" strike="noStrike" dirty="0">
                          <a:solidFill>
                            <a:srgbClr val="000000"/>
                          </a:solidFill>
                          <a:effectLst/>
                          <a:latin typeface="Calibri" panose="020F0502020204030204" pitchFamily="34" charset="0"/>
                        </a:rPr>
                        <a:t>Face-to-face, in-person</a:t>
                      </a:r>
                    </a:p>
                  </a:txBody>
                  <a:tcPr marL="9525" marR="9525" marT="9525" marB="0" anchor="b">
                    <a:lnL>
                      <a:noFill/>
                    </a:lnL>
                    <a:lnR>
                      <a:noFill/>
                    </a:lnR>
                    <a:lnT>
                      <a:noFill/>
                    </a:lnT>
                    <a:lnB>
                      <a:noFill/>
                    </a:lnB>
                    <a:solidFill>
                      <a:schemeClr val="accent1"/>
                    </a:solidFill>
                  </a:tcPr>
                </a:tc>
                <a:tc>
                  <a:txBody>
                    <a:bodyPr/>
                    <a:lstStyle/>
                    <a:p>
                      <a:pPr algn="l" fontAlgn="b"/>
                      <a:endParaRPr lang="en-US" sz="2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solidFill>
                  </a:tcPr>
                </a:tc>
                <a:tc>
                  <a:txBody>
                    <a:bodyPr/>
                    <a:lstStyle/>
                    <a:p>
                      <a:pPr algn="r" fontAlgn="b"/>
                      <a:r>
                        <a:rPr lang="en-US" sz="2800" b="0" i="0" u="none" strike="noStrike" dirty="0">
                          <a:solidFill>
                            <a:srgbClr val="000000"/>
                          </a:solidFill>
                          <a:effectLst/>
                          <a:latin typeface="Calibri" panose="020F0502020204030204" pitchFamily="34" charset="0"/>
                        </a:rPr>
                        <a:t>15,583</a:t>
                      </a:r>
                    </a:p>
                  </a:txBody>
                  <a:tcPr marL="9525" marR="9525" marT="9525" marB="0" anchor="b">
                    <a:lnL>
                      <a:noFill/>
                    </a:lnL>
                    <a:lnR>
                      <a:noFill/>
                    </a:lnR>
                    <a:lnT>
                      <a:noFill/>
                    </a:lnT>
                    <a:lnB>
                      <a:noFill/>
                    </a:lnB>
                    <a:solidFill>
                      <a:schemeClr val="accent1"/>
                    </a:solidFill>
                  </a:tcPr>
                </a:tc>
                <a:tc>
                  <a:txBody>
                    <a:bodyPr/>
                    <a:lstStyle/>
                    <a:p>
                      <a:pPr algn="r" fontAlgn="b"/>
                      <a:r>
                        <a:rPr lang="en-US" sz="2800" b="0" i="0" u="none" strike="noStrike" dirty="0">
                          <a:solidFill>
                            <a:srgbClr val="000000"/>
                          </a:solidFill>
                          <a:effectLst/>
                          <a:latin typeface="Calibri" panose="020F0502020204030204" pitchFamily="34" charset="0"/>
                        </a:rPr>
                        <a:t>48.8%</a:t>
                      </a:r>
                    </a:p>
                  </a:txBody>
                  <a:tcPr marL="9525" marR="9525" marT="9525" marB="0" anchor="b">
                    <a:lnL>
                      <a:noFill/>
                    </a:lnL>
                    <a:lnR>
                      <a:noFill/>
                    </a:lnR>
                    <a:lnT>
                      <a:noFill/>
                    </a:lnT>
                    <a:lnB>
                      <a:noFill/>
                    </a:lnB>
                    <a:solidFill>
                      <a:schemeClr val="accent1"/>
                    </a:solidFill>
                  </a:tcPr>
                </a:tc>
                <a:extLst>
                  <a:ext uri="{0D108BD9-81ED-4DB2-BD59-A6C34878D82A}">
                    <a16:rowId xmlns:a16="http://schemas.microsoft.com/office/drawing/2014/main" val="3501630660"/>
                  </a:ext>
                </a:extLst>
              </a:tr>
              <a:tr h="248266">
                <a:tc>
                  <a:txBody>
                    <a:bodyPr/>
                    <a:lstStyle/>
                    <a:p>
                      <a:pPr algn="l" fontAlgn="b"/>
                      <a:r>
                        <a:rPr lang="en-US" sz="2800" b="0" i="0" u="none" strike="noStrike" dirty="0">
                          <a:solidFill>
                            <a:srgbClr val="000000"/>
                          </a:solidFill>
                          <a:effectLst/>
                          <a:latin typeface="Calibri" panose="020F0502020204030204" pitchFamily="34" charset="0"/>
                        </a:rPr>
                        <a:t>Fully online</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9,030</a:t>
                      </a:r>
                    </a:p>
                  </a:txBody>
                  <a:tcPr marL="9525" marR="9525" marT="9525"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28.3%</a:t>
                      </a:r>
                    </a:p>
                  </a:txBody>
                  <a:tcPr marL="9525" marR="9525" marT="9525" marB="0" anchor="b">
                    <a:lnL>
                      <a:noFill/>
                    </a:lnL>
                    <a:lnR>
                      <a:noFill/>
                    </a:lnR>
                    <a:lnT>
                      <a:noFill/>
                    </a:lnT>
                    <a:lnB>
                      <a:noFill/>
                    </a:lnB>
                  </a:tcPr>
                </a:tc>
                <a:extLst>
                  <a:ext uri="{0D108BD9-81ED-4DB2-BD59-A6C34878D82A}">
                    <a16:rowId xmlns:a16="http://schemas.microsoft.com/office/drawing/2014/main" val="382481443"/>
                  </a:ext>
                </a:extLst>
              </a:tr>
              <a:tr h="248266">
                <a:tc>
                  <a:txBody>
                    <a:bodyPr/>
                    <a:lstStyle/>
                    <a:p>
                      <a:pPr algn="l" fontAlgn="b"/>
                      <a:r>
                        <a:rPr lang="en-US" sz="2800" b="0" i="0" u="none" strike="noStrike" dirty="0">
                          <a:solidFill>
                            <a:srgbClr val="000000"/>
                          </a:solidFill>
                          <a:effectLst/>
                          <a:latin typeface="Calibri" panose="020F0502020204030204" pitchFamily="34" charset="0"/>
                        </a:rPr>
                        <a:t>Hybrid</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1,239</a:t>
                      </a: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3.9%</a:t>
                      </a:r>
                    </a:p>
                  </a:txBody>
                  <a:tcPr marL="9525" marR="9525" marT="9525" marB="0" anchor="b">
                    <a:lnL>
                      <a:noFill/>
                    </a:lnL>
                    <a:lnR>
                      <a:noFill/>
                    </a:lnR>
                    <a:lnT>
                      <a:noFill/>
                    </a:lnT>
                    <a:lnB>
                      <a:noFill/>
                    </a:lnB>
                  </a:tcPr>
                </a:tc>
                <a:extLst>
                  <a:ext uri="{0D108BD9-81ED-4DB2-BD59-A6C34878D82A}">
                    <a16:rowId xmlns:a16="http://schemas.microsoft.com/office/drawing/2014/main" val="720547847"/>
                  </a:ext>
                </a:extLst>
              </a:tr>
              <a:tr h="248266">
                <a:tc>
                  <a:txBody>
                    <a:bodyPr/>
                    <a:lstStyle/>
                    <a:p>
                      <a:pPr algn="l" fontAlgn="b"/>
                      <a:r>
                        <a:rPr lang="en-US" sz="2800" b="0" i="0" u="none" strike="noStrike" dirty="0">
                          <a:solidFill>
                            <a:srgbClr val="000000"/>
                          </a:solidFill>
                          <a:effectLst/>
                          <a:latin typeface="Calibri" panose="020F0502020204030204" pitchFamily="34" charset="0"/>
                        </a:rPr>
                        <a:t>Live online</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6,050</a:t>
                      </a:r>
                    </a:p>
                  </a:txBody>
                  <a:tcPr marL="9525" marR="9525" marT="9525"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19.0%</a:t>
                      </a:r>
                    </a:p>
                  </a:txBody>
                  <a:tcPr marL="9525" marR="9525" marT="9525" marB="0" anchor="b">
                    <a:lnL>
                      <a:noFill/>
                    </a:lnL>
                    <a:lnR>
                      <a:noFill/>
                    </a:lnR>
                    <a:lnT>
                      <a:noFill/>
                    </a:lnT>
                    <a:lnB>
                      <a:noFill/>
                    </a:lnB>
                  </a:tcPr>
                </a:tc>
                <a:extLst>
                  <a:ext uri="{0D108BD9-81ED-4DB2-BD59-A6C34878D82A}">
                    <a16:rowId xmlns:a16="http://schemas.microsoft.com/office/drawing/2014/main" val="18327967"/>
                  </a:ext>
                </a:extLst>
              </a:tr>
            </a:tbl>
          </a:graphicData>
        </a:graphic>
      </p:graphicFrame>
      <p:pic>
        <p:nvPicPr>
          <p:cNvPr id="5" name="Picture 4" descr="Logo&#10;&#10;Description automatically generated">
            <a:extLst>
              <a:ext uri="{FF2B5EF4-FFF2-40B4-BE49-F238E27FC236}">
                <a16:creationId xmlns:a16="http://schemas.microsoft.com/office/drawing/2014/main" id="{30D730C1-D498-6865-0A64-A6ABB78DD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276" y="5567689"/>
            <a:ext cx="2936917" cy="1194346"/>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35144918-1651-BB36-3615-3BE7264072F2}"/>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165" y="-25552"/>
            <a:ext cx="7104813" cy="69090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55CAA70D-7DB5-AA4C-2A07-29F36D337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Tree>
    <p:extLst>
      <p:ext uri="{BB962C8B-B14F-4D97-AF65-F5344CB8AC3E}">
        <p14:creationId xmlns:p14="http://schemas.microsoft.com/office/powerpoint/2010/main" val="2893031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85E2-995E-85F7-2792-C57538BB461E}"/>
              </a:ext>
            </a:extLst>
          </p:cNvPr>
          <p:cNvSpPr>
            <a:spLocks noGrp="1"/>
          </p:cNvSpPr>
          <p:nvPr>
            <p:ph type="title"/>
          </p:nvPr>
        </p:nvSpPr>
        <p:spPr>
          <a:xfrm>
            <a:off x="1751160" y="380007"/>
            <a:ext cx="10058400" cy="1450757"/>
          </a:xfrm>
        </p:spPr>
        <p:txBody>
          <a:bodyPr/>
          <a:lstStyle/>
          <a:p>
            <a:r>
              <a:rPr lang="en-US" dirty="0">
                <a:solidFill>
                  <a:schemeClr val="tx2"/>
                </a:solidFill>
              </a:rPr>
              <a:t>Primary Program of Study</a:t>
            </a:r>
          </a:p>
        </p:txBody>
      </p:sp>
      <p:sp>
        <p:nvSpPr>
          <p:cNvPr id="6" name="Content Placeholder 5">
            <a:extLst>
              <a:ext uri="{FF2B5EF4-FFF2-40B4-BE49-F238E27FC236}">
                <a16:creationId xmlns:a16="http://schemas.microsoft.com/office/drawing/2014/main" id="{2070B1B8-D95F-5E45-F017-C8F5D49E5510}"/>
              </a:ext>
            </a:extLst>
          </p:cNvPr>
          <p:cNvSpPr>
            <a:spLocks noGrp="1"/>
          </p:cNvSpPr>
          <p:nvPr>
            <p:ph sz="quarter" idx="4294967295"/>
          </p:nvPr>
        </p:nvSpPr>
        <p:spPr>
          <a:xfrm>
            <a:off x="2576945" y="1737360"/>
            <a:ext cx="8027366" cy="4027336"/>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CB38">
                    <a:lumMod val="75000"/>
                  </a:srgbClr>
                </a:solidFill>
                <a:effectLst/>
                <a:uLnTx/>
                <a:uFillTx/>
                <a:latin typeface="Calibri" panose="020F0502020204030204"/>
                <a:ea typeface="+mn-ea"/>
                <a:cs typeface="+mn-cs"/>
              </a:rPr>
              <a:t>Baccalaureate programs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99CB38">
                    <a:lumMod val="75000"/>
                  </a:srgbClr>
                </a:solidFill>
                <a:effectLst/>
                <a:uLnTx/>
                <a:uFillTx/>
                <a:latin typeface="Calibri" panose="020F0502020204030204"/>
                <a:ea typeface="+mn-ea"/>
                <a:cs typeface="+mn-cs"/>
              </a:rPr>
              <a:t>1,252	  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CB38">
                    <a:lumMod val="75000"/>
                  </a:srgbClr>
                </a:solidFill>
                <a:effectLst/>
                <a:uLnTx/>
                <a:uFillTx/>
                <a:latin typeface="Calibri" panose="020F0502020204030204"/>
                <a:ea typeface="+mn-ea"/>
                <a:cs typeface="+mn-cs"/>
              </a:rPr>
              <a:t>Associate in Arts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99CB38">
                    <a:lumMod val="75000"/>
                  </a:srgbClr>
                </a:solidFill>
                <a:effectLst/>
                <a:uLnTx/>
                <a:uFillTx/>
                <a:latin typeface="Calibri" panose="020F0502020204030204"/>
                <a:ea typeface="+mn-ea"/>
                <a:cs typeface="+mn-cs"/>
              </a:rPr>
              <a:t>8,688	56.7%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CB38">
                    <a:lumMod val="75000"/>
                  </a:srgbClr>
                </a:solidFill>
                <a:effectLst/>
                <a:uLnTx/>
                <a:uFillTx/>
                <a:latin typeface="Calibri" panose="020F0502020204030204"/>
                <a:ea typeface="+mn-ea"/>
                <a:cs typeface="+mn-cs"/>
              </a:rPr>
              <a:t>Associate in Science				  2,294	15.0%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College Credit Certificate	  	   	   	280</a:t>
            </a:r>
            <a:r>
              <a:rPr lang="en-US" sz="2800" dirty="0">
                <a:solidFill>
                  <a:prstClr val="black"/>
                </a:solidFill>
                <a:latin typeface="Calibri" panose="020F0502020204030204"/>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Career Certificate Program	  	   	770	</a:t>
            </a:r>
            <a:r>
              <a:rPr lang="en-US" sz="2800" dirty="0">
                <a:solidFill>
                  <a:prstClr val="black"/>
                </a:solidFill>
                <a:latin typeface="Calibri" panose="020F0502020204030204"/>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Apprenticeship			   	   	   	   	115	  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CB38">
                    <a:lumMod val="75000"/>
                  </a:srgbClr>
                </a:solidFill>
                <a:effectLst/>
                <a:uLnTx/>
                <a:uFillTx/>
                <a:latin typeface="Calibri" panose="020F0502020204030204"/>
                <a:ea typeface="+mn-ea"/>
                <a:cs typeface="+mn-cs"/>
              </a:rPr>
              <a:t>Dual enrolled or early admission	1,145	  7.5%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Transient students			     				64	</a:t>
            </a:r>
            <a:r>
              <a:rPr lang="en-US" sz="2800" dirty="0">
                <a:solidFill>
                  <a:prstClr val="black"/>
                </a:solidFill>
                <a:latin typeface="Calibri" panose="020F0502020204030204"/>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0.4%</a:t>
            </a:r>
          </a:p>
        </p:txBody>
      </p:sp>
      <p:pic>
        <p:nvPicPr>
          <p:cNvPr id="9" name="Picture 8" descr="Logo&#10;&#10;Description automatically generated">
            <a:extLst>
              <a:ext uri="{FF2B5EF4-FFF2-40B4-BE49-F238E27FC236}">
                <a16:creationId xmlns:a16="http://schemas.microsoft.com/office/drawing/2014/main" id="{474DC18C-6309-CF5A-E59C-A452D50C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8685" y="5336275"/>
            <a:ext cx="2936917" cy="1194346"/>
          </a:xfrm>
          <a:prstGeom prst="rect">
            <a:avLst/>
          </a:prstGeom>
        </p:spPr>
      </p:pic>
      <p:pic>
        <p:nvPicPr>
          <p:cNvPr id="10" name="Picture 4" descr="PALM BEACH STATE COLLEGE SABIDURIA ES PODER 1933 Details, a Report by  Trademark Bank | Calendar Your Mark | Monitor Similar Marks">
            <a:extLst>
              <a:ext uri="{FF2B5EF4-FFF2-40B4-BE49-F238E27FC236}">
                <a16:creationId xmlns:a16="http://schemas.microsoft.com/office/drawing/2014/main" id="{E845B043-E73A-E714-E08B-ED71EF6C3363}"/>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398" y="0"/>
            <a:ext cx="7104813" cy="69090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C9E3046E-A59A-F3C6-B439-B88C9653A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Tree>
    <p:extLst>
      <p:ext uri="{BB962C8B-B14F-4D97-AF65-F5344CB8AC3E}">
        <p14:creationId xmlns:p14="http://schemas.microsoft.com/office/powerpoint/2010/main" val="492101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1093418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2065959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a:solidFill>
                <a:srgbClr val="FFFFFF"/>
              </a:solidFill>
              <a:latin typeface="+mn-lt"/>
            </a:endParaRPr>
          </a:p>
          <a:p>
            <a:endParaRPr lang="en-US" sz="180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1F27C068-DC13-10E2-958B-5041DD0D3BA0}"/>
              </a:ext>
            </a:extLst>
          </p:cNvPr>
          <p:cNvPicPr>
            <a:picLocks noChangeAspect="1" noChangeArrowheads="1"/>
          </p:cNvPicPr>
          <p:nvPr/>
        </p:nvPicPr>
        <p:blipFill>
          <a:blip r:embed="rId5">
            <a:alphaModFix amt="5000"/>
            <a:grayscl/>
            <a:extLst>
              <a:ext uri="{BEBA8EAE-BF5A-486C-A8C5-ECC9F3942E4B}">
                <a14:imgProps xmlns:a14="http://schemas.microsoft.com/office/drawing/2010/main">
                  <a14:imgLayer r:embed="rId6">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01" y="-25549"/>
            <a:ext cx="7104813" cy="6909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D43F63-E2B6-FFD5-8C96-4FAD1BACDE95}"/>
              </a:ext>
            </a:extLst>
          </p:cNvPr>
          <p:cNvSpPr txBox="1"/>
          <p:nvPr/>
        </p:nvSpPr>
        <p:spPr>
          <a:xfrm>
            <a:off x="-63325" y="305861"/>
            <a:ext cx="75478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985F0D-3469-B88F-548C-D2A4BF5ADD30}"/>
              </a:ext>
            </a:extLst>
          </p:cNvPr>
          <p:cNvSpPr txBox="1"/>
          <p:nvPr/>
        </p:nvSpPr>
        <p:spPr>
          <a:xfrm>
            <a:off x="1254806" y="1861535"/>
            <a:ext cx="5264727"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LEASE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Palm Beach Preparatory Charter Academy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BE4F972-3E2D-646E-2488-ACDD8DBCEB79}"/>
              </a:ext>
            </a:extLst>
          </p:cNvPr>
          <p:cNvSpPr txBox="1"/>
          <p:nvPr/>
        </p:nvSpPr>
        <p:spPr>
          <a:xfrm>
            <a:off x="1994284" y="3665301"/>
            <a:ext cx="4100945" cy="25985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3200" b="0" i="0" u="none" strike="noStrike" kern="1200" cap="none" spc="200" normalizeH="0" baseline="0" noProof="0" dirty="0">
                <a:ln>
                  <a:noFill/>
                </a:ln>
                <a:solidFill>
                  <a:prstClr val="black"/>
                </a:solidFill>
                <a:effectLst/>
                <a:uLnTx/>
                <a:uFillTx/>
                <a:latin typeface="Book Antiqua"/>
                <a:cs typeface="Calibri"/>
              </a:rPr>
              <a:t>Barbara Cipriano</a:t>
            </a:r>
            <a:endParaRPr lang="en-US" sz="3200" b="0" i="0" u="none" strike="noStrike" kern="1200" cap="none" spc="200" normalizeH="0" baseline="0" noProof="0" dirty="0">
              <a:ln>
                <a:noFill/>
              </a:ln>
              <a:solidFill>
                <a:prstClr val="black"/>
              </a:solidFill>
              <a:effectLst/>
              <a:uLnTx/>
              <a:uFillTx/>
              <a:latin typeface="Book Antiqua"/>
              <a:cs typeface="Calibri"/>
            </a:endParaRPr>
          </a:p>
          <a:p>
            <a:pPr algn="ctr" defTabSz="914400">
              <a:lnSpc>
                <a:spcPct val="90000"/>
              </a:lnSpc>
              <a:spcBef>
                <a:spcPts val="1200"/>
              </a:spcBef>
              <a:spcAft>
                <a:spcPts val="200"/>
              </a:spcAft>
              <a:buClr>
                <a:srgbClr val="99CB38"/>
              </a:buClr>
              <a:buSzPct val="100000"/>
              <a:defRPr/>
            </a:pPr>
            <a:r>
              <a:rPr kumimoji="0" lang="en-US" sz="2800" b="0" i="0" u="none" strike="noStrike" kern="1200" cap="none" spc="200" normalizeH="0" baseline="0" noProof="0" dirty="0">
                <a:ln>
                  <a:noFill/>
                </a:ln>
                <a:solidFill>
                  <a:prstClr val="black"/>
                </a:solidFill>
                <a:effectLst/>
                <a:uLnTx/>
                <a:uFillTx/>
                <a:latin typeface="Book Antiqua"/>
                <a:cs typeface="Calibri"/>
              </a:rPr>
              <a:t>Provost</a:t>
            </a:r>
            <a:r>
              <a:rPr lang="en-US" sz="2800" spc="200" dirty="0">
                <a:solidFill>
                  <a:prstClr val="black"/>
                </a:solidFill>
                <a:latin typeface="Book Antiqua"/>
                <a:cs typeface="Calibri"/>
              </a:rPr>
              <a:t> &amp; Dean, Lake Worth Campus</a:t>
            </a:r>
            <a:endParaRPr lang="en-US" sz="2800" spc="200" dirty="0">
              <a:solidFill>
                <a:prstClr val="black"/>
              </a:solidFill>
              <a:latin typeface="Book Antiqua" panose="02040602050305030304" pitchFamily="18" charset="0"/>
              <a:cs typeface="Calibri" panose="020F0502020204030204" pitchFamily="34" charset="0"/>
            </a:endParaRPr>
          </a:p>
          <a:p>
            <a:pPr algn="ctr" defTabSz="914400">
              <a:lnSpc>
                <a:spcPct val="90000"/>
              </a:lnSpc>
              <a:spcBef>
                <a:spcPts val="1200"/>
              </a:spcBef>
              <a:spcAft>
                <a:spcPts val="200"/>
              </a:spcAft>
              <a:buClr>
                <a:srgbClr val="99CB38"/>
              </a:buClr>
              <a:buSzPct val="100000"/>
              <a:buFont typeface="Calibri" panose="020F0502020204030204" pitchFamily="34" charset="0"/>
              <a:defRPr/>
            </a:pPr>
            <a:endParaRPr lang="en-US" sz="2800" b="0" i="0" u="none" strike="noStrike" kern="1200" cap="none" spc="200" normalizeH="0" baseline="0" noProof="0" dirty="0">
              <a:ln>
                <a:noFill/>
              </a:ln>
              <a:solidFill>
                <a:prstClr val="black"/>
              </a:solidFill>
              <a:effectLst/>
              <a:uLnTx/>
              <a:uFillTx/>
              <a:latin typeface="Book Antiqua" panose="02040602050305030304" pitchFamily="18" charset="0"/>
              <a:cs typeface="Calibri" panose="020F0502020204030204" pitchFamily="34" charset="0"/>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600" i="0" u="none" strike="noStrike" kern="1200" cap="all" spc="200" normalizeH="0" baseline="0" noProof="0" dirty="0">
                <a:ln>
                  <a:noFill/>
                </a:ln>
                <a:solidFill>
                  <a:prstClr val="black"/>
                </a:solidFill>
                <a:effectLst/>
                <a:uLnTx/>
                <a:uFillTx/>
                <a:latin typeface="Book Antiqua"/>
              </a:rPr>
              <a:t>October</a:t>
            </a:r>
            <a:r>
              <a:rPr kumimoji="0" lang="en-US" sz="2600" b="0" i="0" u="none" strike="noStrike" kern="1200" cap="all" spc="200" normalizeH="0" baseline="0" noProof="0" dirty="0">
                <a:ln>
                  <a:noFill/>
                </a:ln>
                <a:solidFill>
                  <a:prstClr val="black"/>
                </a:solidFill>
                <a:effectLst/>
                <a:uLnTx/>
                <a:uFillTx/>
                <a:latin typeface="Book Antiqua"/>
              </a:rPr>
              <a:t> </a:t>
            </a:r>
            <a:r>
              <a:rPr lang="en-US" sz="2600" cap="all" spc="200" dirty="0">
                <a:solidFill>
                  <a:prstClr val="black"/>
                </a:solidFill>
                <a:latin typeface="Book Antiqua"/>
              </a:rPr>
              <a:t>17</a:t>
            </a:r>
            <a:r>
              <a:rPr kumimoji="0" lang="en-US" sz="2600" b="0" i="0" u="none" strike="noStrike" kern="1200" cap="all" spc="200" normalizeH="0" baseline="0" noProof="0" dirty="0">
                <a:ln>
                  <a:noFill/>
                </a:ln>
                <a:solidFill>
                  <a:prstClr val="black"/>
                </a:solidFill>
                <a:effectLst/>
                <a:uLnTx/>
                <a:uFillTx/>
                <a:latin typeface="Book Antiqua"/>
              </a:rPr>
              <a:t>, 2023</a:t>
            </a:r>
            <a:endParaRPr lang="en-US" sz="2600" b="0" i="0" u="none" strike="noStrike" kern="1200" cap="all" spc="200" normalizeH="0" baseline="0" noProof="0" dirty="0">
              <a:ln>
                <a:noFill/>
              </a:ln>
              <a:solidFill>
                <a:prstClr val="black"/>
              </a:solidFill>
              <a:effectLst/>
              <a:uLnTx/>
              <a:uFillTx/>
              <a:latin typeface="Book Antiqua"/>
            </a:endParaRP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401" y="1804330"/>
            <a:ext cx="1355301" cy="1353042"/>
          </a:xfrm>
          <a:prstGeom prst="rect">
            <a:avLst/>
          </a:prstGeom>
        </p:spPr>
      </p:pic>
      <p:pic>
        <p:nvPicPr>
          <p:cNvPr id="7" name="Picture 2" descr="Photo">
            <a:extLst>
              <a:ext uri="{FF2B5EF4-FFF2-40B4-BE49-F238E27FC236}">
                <a16:creationId xmlns:a16="http://schemas.microsoft.com/office/drawing/2014/main" id="{92A1D469-97EC-37BC-8D13-52EBF29F22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6581" y="4540169"/>
            <a:ext cx="4551406" cy="224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10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3640215" y="2125272"/>
            <a:ext cx="9972338" cy="4044858"/>
          </a:xfrm>
        </p:spPr>
        <p:txBody>
          <a:bodyPr/>
          <a:lstStyle/>
          <a:p>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2">
            <a:alphaModFix amt="5000"/>
            <a:grayscl/>
            <a:extLst>
              <a:ext uri="{BEBA8EAE-BF5A-486C-A8C5-ECC9F3942E4B}">
                <a14:imgProps xmlns:a14="http://schemas.microsoft.com/office/drawing/2010/main">
                  <a14:imgLayer r:embed="rId3">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1008" y="279721"/>
            <a:ext cx="6393783" cy="62985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767324" y="877864"/>
            <a:ext cx="9404520" cy="821558"/>
          </a:xfrm>
        </p:spPr>
        <p:txBody>
          <a:bodyPr>
            <a:normAutofit/>
          </a:bodyPr>
          <a:lstStyle/>
          <a:p>
            <a:r>
              <a:rPr lang="en-US" sz="4000" dirty="0">
                <a:solidFill>
                  <a:schemeClr val="tx2"/>
                </a:solidFill>
                <a:latin typeface="Century Gothic" panose="020B0502020202020204" pitchFamily="34" charset="0"/>
                <a:cs typeface="Calibri" panose="020F0502020204030204" pitchFamily="34" charset="0"/>
              </a:rPr>
              <a:t>REQUEST FOR CLASSROOM SPACE	</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8D5743CB-80AD-B1C2-2349-99591CFEEFFE}"/>
              </a:ext>
            </a:extLst>
          </p:cNvPr>
          <p:cNvSpPr txBox="1"/>
          <p:nvPr/>
        </p:nvSpPr>
        <p:spPr>
          <a:xfrm>
            <a:off x="1223408" y="1887036"/>
            <a:ext cx="3835685" cy="406265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TERMS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Lease:	Two (2) classrooms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Dates:  	Start - October 2023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End - June 30, 2024</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Rent $$:	$6693.75 per month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(8 months Total - $53,550)</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 Partnership or Joint Venture clause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No renewal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9" name="Picture 8" descr="A classroom with desks and chairs">
            <a:extLst>
              <a:ext uri="{FF2B5EF4-FFF2-40B4-BE49-F238E27FC236}">
                <a16:creationId xmlns:a16="http://schemas.microsoft.com/office/drawing/2014/main" id="{6B78698F-3E60-6D2A-4783-E62745695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437" y="2146238"/>
            <a:ext cx="3278909" cy="2459182"/>
          </a:xfrm>
          <a:prstGeom prst="rect">
            <a:avLst/>
          </a:prstGeom>
        </p:spPr>
      </p:pic>
      <p:pic>
        <p:nvPicPr>
          <p:cNvPr id="11" name="Picture 10" descr="A room with tables and chairs&#10;&#10;Description automatically generated">
            <a:extLst>
              <a:ext uri="{FF2B5EF4-FFF2-40B4-BE49-F238E27FC236}">
                <a16:creationId xmlns:a16="http://schemas.microsoft.com/office/drawing/2014/main" id="{C3C72E86-E92B-8A44-AC42-87DE399E7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0420" y="3373110"/>
            <a:ext cx="3261412" cy="2446059"/>
          </a:xfrm>
          <a:prstGeom prst="rect">
            <a:avLst/>
          </a:prstGeom>
        </p:spPr>
      </p:pic>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Tree>
    <p:extLst>
      <p:ext uri="{BB962C8B-B14F-4D97-AF65-F5344CB8AC3E}">
        <p14:creationId xmlns:p14="http://schemas.microsoft.com/office/powerpoint/2010/main" val="843158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4294967295"/>
          </p:nvPr>
        </p:nvSpPr>
        <p:spPr>
          <a:xfrm>
            <a:off x="2219325" y="1855788"/>
            <a:ext cx="9972675" cy="4044950"/>
          </a:xfrm>
        </p:spPr>
        <p:txBody>
          <a:bodyPr/>
          <a:lstStyle/>
          <a:p>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2">
            <a:alphaModFix amt="5000"/>
            <a:grayscl/>
            <a:extLst>
              <a:ext uri="{BEBA8EAE-BF5A-486C-A8C5-ECC9F3942E4B}">
                <a14:imgProps xmlns:a14="http://schemas.microsoft.com/office/drawing/2010/main">
                  <a14:imgLayer r:embed="rId3">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0211" y="-103186"/>
            <a:ext cx="7171174" cy="70643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13" name="TextBox 12">
            <a:extLst>
              <a:ext uri="{FF2B5EF4-FFF2-40B4-BE49-F238E27FC236}">
                <a16:creationId xmlns:a16="http://schemas.microsoft.com/office/drawing/2014/main" id="{007F6408-A254-B116-590D-CAFF7C87328E}"/>
              </a:ext>
            </a:extLst>
          </p:cNvPr>
          <p:cNvSpPr txBox="1"/>
          <p:nvPr/>
        </p:nvSpPr>
        <p:spPr>
          <a:xfrm>
            <a:off x="1778511" y="1519578"/>
            <a:ext cx="5178583" cy="449353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SAFETY: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CONTAINED AREAS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Armed School Guardian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Controlled Access/entry points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Restrooms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Designated parking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pic>
        <p:nvPicPr>
          <p:cNvPr id="7" name="Picture 6">
            <a:extLst>
              <a:ext uri="{FF2B5EF4-FFF2-40B4-BE49-F238E27FC236}">
                <a16:creationId xmlns:a16="http://schemas.microsoft.com/office/drawing/2014/main" id="{2DA27A84-C1CB-CC41-BC56-805FE8033671}"/>
              </a:ext>
            </a:extLst>
          </p:cNvPr>
          <p:cNvPicPr>
            <a:picLocks noChangeAspect="1"/>
          </p:cNvPicPr>
          <p:nvPr/>
        </p:nvPicPr>
        <p:blipFill>
          <a:blip r:embed="rId5"/>
          <a:stretch>
            <a:fillRect/>
          </a:stretch>
        </p:blipFill>
        <p:spPr>
          <a:xfrm>
            <a:off x="7756176" y="99682"/>
            <a:ext cx="3676650" cy="5753100"/>
          </a:xfrm>
          <a:prstGeom prst="rect">
            <a:avLst/>
          </a:prstGeom>
        </p:spPr>
      </p:pic>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3634" y="5795318"/>
            <a:ext cx="1943750" cy="791943"/>
          </a:xfrm>
          <a:prstGeom prst="rect">
            <a:avLst/>
          </a:prstGeom>
        </p:spPr>
      </p:pic>
    </p:spTree>
    <p:extLst>
      <p:ext uri="{BB962C8B-B14F-4D97-AF65-F5344CB8AC3E}">
        <p14:creationId xmlns:p14="http://schemas.microsoft.com/office/powerpoint/2010/main" val="3435417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3741961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dirty="0">
              <a:solidFill>
                <a:srgbClr val="FFFFFF"/>
              </a:solidFill>
              <a:latin typeface="+mn-lt"/>
            </a:endParaRPr>
          </a:p>
          <a:p>
            <a:endParaRPr lang="en-US" sz="1800" dirty="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10" name="Picture 9">
            <a:extLst>
              <a:ext uri="{FF2B5EF4-FFF2-40B4-BE49-F238E27FC236}">
                <a16:creationId xmlns:a16="http://schemas.microsoft.com/office/drawing/2014/main" id="{98521670-2181-209E-D24C-C6CA14885D40}"/>
              </a:ext>
            </a:extLst>
          </p:cNvPr>
          <p:cNvPicPr>
            <a:picLocks noChangeAspect="1"/>
          </p:cNvPicPr>
          <p:nvPr/>
        </p:nvPicPr>
        <p:blipFill>
          <a:blip r:embed="rId5"/>
          <a:stretch>
            <a:fillRect/>
          </a:stretch>
        </p:blipFill>
        <p:spPr>
          <a:xfrm>
            <a:off x="7632731" y="4472925"/>
            <a:ext cx="4557727" cy="2391834"/>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1F27C068-DC13-10E2-958B-5041DD0D3BA0}"/>
              </a:ext>
            </a:extLst>
          </p:cNvPr>
          <p:cNvPicPr>
            <a:picLocks noChangeAspect="1" noChangeArrowheads="1"/>
          </p:cNvPicPr>
          <p:nvPr/>
        </p:nvPicPr>
        <p:blipFill>
          <a:blip r:embed="rId6">
            <a:alphaModFix amt="5000"/>
            <a:grayscl/>
            <a:extLst>
              <a:ext uri="{BEBA8EAE-BF5A-486C-A8C5-ECC9F3942E4B}">
                <a14:imgProps xmlns:a14="http://schemas.microsoft.com/office/drawing/2010/main">
                  <a14:imgLayer r:embed="rId7">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165" y="-25552"/>
            <a:ext cx="7104813" cy="6909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D43F63-E2B6-FFD5-8C96-4FAD1BACDE95}"/>
              </a:ext>
            </a:extLst>
          </p:cNvPr>
          <p:cNvSpPr txBox="1"/>
          <p:nvPr/>
        </p:nvSpPr>
        <p:spPr>
          <a:xfrm>
            <a:off x="-1541" y="295564"/>
            <a:ext cx="75478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985F0D-3469-B88F-548C-D2A4BF5ADD30}"/>
              </a:ext>
            </a:extLst>
          </p:cNvPr>
          <p:cNvSpPr txBox="1"/>
          <p:nvPr/>
        </p:nvSpPr>
        <p:spPr>
          <a:xfrm>
            <a:off x="1460289" y="1626864"/>
            <a:ext cx="5264727"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Institutional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spc="-50" dirty="0">
                <a:solidFill>
                  <a:srgbClr val="FFFFFF"/>
                </a:solidFill>
                <a:latin typeface="Century Gothic" panose="020B0502020202020204" pitchFamily="34" charset="0"/>
                <a:cs typeface="Calibri" panose="020F0502020204030204" pitchFamily="34" charset="0"/>
              </a:rPr>
              <a:t>Accreditation</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BE4F972-3E2D-646E-2488-ACDD8DBCEB79}"/>
              </a:ext>
            </a:extLst>
          </p:cNvPr>
          <p:cNvSpPr txBox="1"/>
          <p:nvPr/>
        </p:nvSpPr>
        <p:spPr>
          <a:xfrm>
            <a:off x="577050" y="3807349"/>
            <a:ext cx="6474258" cy="255646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34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Calibri" panose="020F0502020204030204" pitchFamily="34" charset="0"/>
              </a:rPr>
              <a:t>Dr. Roger Yohe</a:t>
            </a:r>
            <a:endParaRPr kumimoji="0" lang="en-US" sz="34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endParaRPr>
          </a:p>
          <a:p>
            <a:pPr algn="ctr" defTabSz="914400">
              <a:lnSpc>
                <a:spcPct val="90000"/>
              </a:lnSpc>
              <a:spcBef>
                <a:spcPts val="1200"/>
              </a:spcBef>
              <a:spcAft>
                <a:spcPts val="200"/>
              </a:spcAft>
              <a:buClr>
                <a:srgbClr val="99CB38"/>
              </a:buClr>
              <a:buSzPct val="100000"/>
              <a:defRPr/>
            </a:pPr>
            <a:r>
              <a:rPr lang="en-US" sz="2600" spc="200" dirty="0">
                <a:solidFill>
                  <a:prstClr val="black"/>
                </a:solidFill>
                <a:latin typeface="Book Antiqua"/>
              </a:rPr>
              <a:t>Vice President,</a:t>
            </a:r>
            <a:endParaRPr lang="en-US" sz="2600" spc="200" dirty="0">
              <a:solidFill>
                <a:prstClr val="black"/>
              </a:solidFill>
              <a:latin typeface="Book Antiqua" panose="02040602050305030304" pitchFamily="18" charset="0"/>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800" b="0" i="0" u="none" strike="noStrike" kern="1200" cap="none" spc="200" normalizeH="0" baseline="0" noProof="0" dirty="0">
                <a:ln>
                  <a:noFill/>
                </a:ln>
                <a:solidFill>
                  <a:prstClr val="black"/>
                </a:solidFill>
                <a:effectLst/>
                <a:uLnTx/>
                <a:uFillTx/>
                <a:latin typeface="Book Antiqua"/>
              </a:rPr>
              <a:t>Academic Innovation </a:t>
            </a:r>
            <a:r>
              <a:rPr lang="en-US" sz="2800" spc="200" dirty="0">
                <a:solidFill>
                  <a:prstClr val="black"/>
                </a:solidFill>
                <a:latin typeface="Book Antiqua"/>
              </a:rPr>
              <a:t>&amp; Strategy</a:t>
            </a: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endParaRPr kumimoji="0" lang="en-US" sz="12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600" b="0" i="0" u="none" strike="noStrike" kern="1200" cap="none" spc="200" normalizeH="0" baseline="0" noProof="0" dirty="0">
                <a:ln>
                  <a:noFill/>
                </a:ln>
                <a:solidFill>
                  <a:prstClr val="black"/>
                </a:solidFill>
                <a:effectLst/>
                <a:uLnTx/>
                <a:uFillTx/>
                <a:latin typeface="Book Antiqua"/>
              </a:rPr>
              <a:t>October 17, 2023</a:t>
            </a:r>
            <a:endParaRPr lang="en-US" sz="2600" b="0" i="0" u="none" strike="noStrike" kern="1200" cap="none" spc="200" normalizeH="0" baseline="0" noProof="0" dirty="0">
              <a:ln>
                <a:noFill/>
              </a:ln>
              <a:solidFill>
                <a:prstClr val="black"/>
              </a:solidFill>
              <a:effectLst/>
              <a:uLnTx/>
              <a:uFillTx/>
              <a:latin typeface="Book Antiqua"/>
            </a:endParaRP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401" y="1804330"/>
            <a:ext cx="1355301" cy="1353042"/>
          </a:xfrm>
          <a:prstGeom prst="rect">
            <a:avLst/>
          </a:prstGeom>
        </p:spPr>
      </p:pic>
    </p:spTree>
    <p:extLst>
      <p:ext uri="{BB962C8B-B14F-4D97-AF65-F5344CB8AC3E}">
        <p14:creationId xmlns:p14="http://schemas.microsoft.com/office/powerpoint/2010/main" val="338172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751160" y="849590"/>
            <a:ext cx="9404520" cy="821558"/>
          </a:xfrm>
        </p:spPr>
        <p:txBody>
          <a:bodyPr>
            <a:normAutofit fontScale="90000"/>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Changing Accreditors: Process Overview</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graphicFrame>
        <p:nvGraphicFramePr>
          <p:cNvPr id="2" name="Diagram 1">
            <a:extLst>
              <a:ext uri="{FF2B5EF4-FFF2-40B4-BE49-F238E27FC236}">
                <a16:creationId xmlns:a16="http://schemas.microsoft.com/office/drawing/2014/main" id="{05B542B5-D0E8-FBE4-991E-6EC78CE37498}"/>
              </a:ext>
            </a:extLst>
          </p:cNvPr>
          <p:cNvGraphicFramePr/>
          <p:nvPr>
            <p:extLst>
              <p:ext uri="{D42A27DB-BD31-4B8C-83A1-F6EECF244321}">
                <p14:modId xmlns:p14="http://schemas.microsoft.com/office/powerpoint/2010/main" val="2319763045"/>
              </p:ext>
            </p:extLst>
          </p:nvPr>
        </p:nvGraphicFramePr>
        <p:xfrm>
          <a:off x="1251753" y="1856509"/>
          <a:ext cx="9516861" cy="43247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07423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751160" y="892818"/>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Progress Update</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A44B9D31-D971-7642-344B-9DD1B290ED7A}"/>
              </a:ext>
            </a:extLst>
          </p:cNvPr>
          <p:cNvSpPr txBox="1"/>
          <p:nvPr/>
        </p:nvSpPr>
        <p:spPr>
          <a:xfrm>
            <a:off x="1100152" y="1763952"/>
            <a:ext cx="10203266" cy="4047262"/>
          </a:xfrm>
          <a:prstGeom prst="rect">
            <a:avLst/>
          </a:prstGeom>
          <a:noFill/>
        </p:spPr>
        <p:txBody>
          <a:bodyPr wrap="square" lIns="91440" tIns="45720" rIns="91440" bIns="45720" rtlCol="0" anchor="t">
            <a:spAutoFit/>
          </a:bodyPr>
          <a:lstStyle/>
          <a:p>
            <a:r>
              <a:rPr lang="en-US" sz="2700" i="1" dirty="0"/>
              <a:t>Since the August 2023 DBOT Meeting…</a:t>
            </a:r>
          </a:p>
          <a:p>
            <a:pPr algn="just"/>
            <a:endParaRPr lang="en-US" sz="800" dirty="0">
              <a:ea typeface="Calibri" panose="020F0502020204030204"/>
              <a:cs typeface="Calibri" panose="020F0502020204030204"/>
            </a:endParaRPr>
          </a:p>
          <a:p>
            <a:pPr marL="742950" indent="-742950">
              <a:buFont typeface="+mj-lt"/>
              <a:buAutoNum type="arabicPeriod"/>
            </a:pPr>
            <a:r>
              <a:rPr lang="en-US" sz="2500" dirty="0"/>
              <a:t>August 25 – PBSC sent the letter to USDOE</a:t>
            </a:r>
            <a:endParaRPr lang="en-US" sz="2500">
              <a:ea typeface="Calibri"/>
              <a:cs typeface="Calibri"/>
            </a:endParaRPr>
          </a:p>
          <a:p>
            <a:pPr marL="742950" indent="-742950">
              <a:buFont typeface="+mj-lt"/>
              <a:buAutoNum type="arabicPeriod"/>
            </a:pPr>
            <a:r>
              <a:rPr lang="en-US" sz="2500" dirty="0"/>
              <a:t>August 31 – USDOE responded with a request for additional information:</a:t>
            </a:r>
            <a:endParaRPr lang="en-US" sz="2500" dirty="0">
              <a:ea typeface="Calibri"/>
              <a:cs typeface="Calibri"/>
            </a:endParaRPr>
          </a:p>
          <a:p>
            <a:pPr marL="974725" lvl="1" indent="-234950" algn="just">
              <a:buFont typeface="+mj-lt"/>
              <a:buAutoNum type="alphaLcParenR"/>
            </a:pPr>
            <a:r>
              <a:rPr lang="en-US" dirty="0"/>
              <a:t>Please provide the one-page executive summary of Palm Beach State College’s QEP due 8/15/2022.  Please ensure the date this was submitted to SACSCOC can be identified.</a:t>
            </a:r>
            <a:endParaRPr lang="en-US" dirty="0">
              <a:ea typeface="Calibri" panose="020F0502020204030204"/>
              <a:cs typeface="Calibri" panose="020F0502020204030204"/>
            </a:endParaRPr>
          </a:p>
          <a:p>
            <a:pPr marL="974725" lvl="1" indent="-234950" algn="just">
              <a:buFont typeface="+mj-lt"/>
              <a:buAutoNum type="alphaLcParenR"/>
            </a:pPr>
            <a:r>
              <a:rPr lang="en-US" dirty="0"/>
              <a:t>Please provide the complete Reaffirmation Committee Report referenced in the September 29, 2022 SACSCOC letter</a:t>
            </a:r>
            <a:endParaRPr lang="en-US" dirty="0">
              <a:ea typeface="Calibri" panose="020F0502020204030204"/>
              <a:cs typeface="Calibri" panose="020F0502020204030204"/>
            </a:endParaRPr>
          </a:p>
          <a:p>
            <a:pPr marL="974725" lvl="1" indent="-234950" algn="just">
              <a:buFont typeface="+mj-lt"/>
              <a:buAutoNum type="alphaLcParenR"/>
            </a:pPr>
            <a:r>
              <a:rPr lang="en-US" dirty="0"/>
              <a:t>Please provide any documentation that the College’s Accreditation Team used to determine that HLC would be accreditation agency which Palm Beach State College would pursue</a:t>
            </a:r>
            <a:endParaRPr lang="en-US" dirty="0">
              <a:ea typeface="Calibri" panose="020F0502020204030204"/>
              <a:cs typeface="Calibri" panose="020F0502020204030204"/>
            </a:endParaRPr>
          </a:p>
          <a:p>
            <a:pPr marL="974725" lvl="1" indent="-234950" algn="just">
              <a:buFont typeface="+mj-lt"/>
              <a:buAutoNum type="alphaLcParenR"/>
            </a:pPr>
            <a:r>
              <a:rPr lang="en-US" dirty="0"/>
              <a:t>Please provide copies of all relevant correspondence with HLC regarding your potential application, including any materials received while attending the Annual Conference</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3263838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Progress Update</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TextBox 1">
            <a:extLst>
              <a:ext uri="{FF2B5EF4-FFF2-40B4-BE49-F238E27FC236}">
                <a16:creationId xmlns:a16="http://schemas.microsoft.com/office/drawing/2014/main" id="{E0231D3B-977F-D28B-9D16-B55CC1834690}"/>
              </a:ext>
            </a:extLst>
          </p:cNvPr>
          <p:cNvSpPr txBox="1"/>
          <p:nvPr/>
        </p:nvSpPr>
        <p:spPr>
          <a:xfrm>
            <a:off x="1212691" y="2099979"/>
            <a:ext cx="10049156" cy="2908489"/>
          </a:xfrm>
          <a:prstGeom prst="rect">
            <a:avLst/>
          </a:prstGeom>
          <a:noFill/>
        </p:spPr>
        <p:txBody>
          <a:bodyPr wrap="square" lIns="91440" tIns="45720" rIns="91440" bIns="45720" rtlCol="0" anchor="t">
            <a:spAutoFit/>
          </a:bodyPr>
          <a:lstStyle/>
          <a:p>
            <a:pPr marL="742950" indent="-742950">
              <a:buFont typeface="+mj-lt"/>
              <a:buAutoNum type="arabicPeriod" startAt="3"/>
            </a:pPr>
            <a:r>
              <a:rPr lang="en-US" sz="2500" dirty="0"/>
              <a:t>September 12 – PBSC Responded to the USDOE request</a:t>
            </a:r>
            <a:endParaRPr lang="en-US" sz="2500" dirty="0">
              <a:ea typeface="Calibri"/>
              <a:cs typeface="Calibri"/>
            </a:endParaRPr>
          </a:p>
          <a:p>
            <a:pPr marL="742950" indent="-742950">
              <a:buFont typeface="+mj-lt"/>
              <a:buAutoNum type="arabicPeriod" startAt="3"/>
            </a:pPr>
            <a:r>
              <a:rPr lang="en-US" sz="2500" dirty="0"/>
              <a:t>September 14 – USDOE Request #2:</a:t>
            </a:r>
            <a:endParaRPr lang="en-US" sz="2500" dirty="0">
              <a:ea typeface="Calibri"/>
              <a:cs typeface="Calibri"/>
            </a:endParaRPr>
          </a:p>
          <a:p>
            <a:pPr marL="739775" lvl="2" algn="just"/>
            <a:r>
              <a:rPr lang="en-US" dirty="0"/>
              <a:t>In Palm Beach’s August 23, 2023 notification letter, although you cite SB 7044 and FS 1008.47 and its impact to allow Florida institutions to be accredited by agencies other than SACSCOC, there was no clearcut answer to if Palm Beach would be pursuing the accreditor change if SB 7044/FS 1008.47 were not applicable.  Could you please advise if absent the requirements if Palm Beach would be seeking an alternative accreditor and provide explanation regarding the answer provided? </a:t>
            </a:r>
            <a:endParaRPr lang="en-US" sz="3600" dirty="0">
              <a:ea typeface="Calibri" panose="020F0502020204030204"/>
              <a:cs typeface="Calibri" panose="020F0502020204030204"/>
            </a:endParaRPr>
          </a:p>
          <a:p>
            <a:pPr marL="742950" indent="-742950">
              <a:buFont typeface="+mj-lt"/>
              <a:buAutoNum type="arabicPeriod" startAt="3"/>
            </a:pPr>
            <a:r>
              <a:rPr lang="en-US" sz="2500" dirty="0"/>
              <a:t>September 19 – PBSC Responded to the USDOE request</a:t>
            </a:r>
            <a:endParaRPr lang="en-US" sz="2500" dirty="0">
              <a:ea typeface="Calibri"/>
              <a:cs typeface="Calibri"/>
            </a:endParaRPr>
          </a:p>
        </p:txBody>
      </p:sp>
    </p:spTree>
    <p:extLst>
      <p:ext uri="{BB962C8B-B14F-4D97-AF65-F5344CB8AC3E}">
        <p14:creationId xmlns:p14="http://schemas.microsoft.com/office/powerpoint/2010/main" val="4282868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751160" y="910691"/>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Progress Update</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26E864A1-145B-F7F0-9D00-49F30076EBD3}"/>
              </a:ext>
            </a:extLst>
          </p:cNvPr>
          <p:cNvSpPr txBox="1"/>
          <p:nvPr/>
        </p:nvSpPr>
        <p:spPr>
          <a:xfrm>
            <a:off x="1211147" y="2208377"/>
            <a:ext cx="9946413" cy="1952647"/>
          </a:xfrm>
          <a:prstGeom prst="rect">
            <a:avLst/>
          </a:prstGeom>
          <a:noFill/>
        </p:spPr>
        <p:txBody>
          <a:bodyPr wrap="square" lIns="91440" tIns="45720" rIns="91440" bIns="45720" rtlCol="0" anchor="t">
            <a:spAutoFit/>
          </a:bodyPr>
          <a:lstStyle/>
          <a:p>
            <a:pPr marL="742950" indent="-742950">
              <a:buFont typeface="+mj-lt"/>
              <a:buAutoNum type="arabicPeriod" startAt="6"/>
            </a:pPr>
            <a:r>
              <a:rPr lang="en-US" sz="2500" dirty="0"/>
              <a:t>September 28 – USDOE Request:</a:t>
            </a:r>
          </a:p>
          <a:p>
            <a:pPr marL="746125" lvl="2" algn="just"/>
            <a:r>
              <a:rPr lang="en-US" dirty="0">
                <a:solidFill>
                  <a:srgbClr val="000000"/>
                </a:solidFill>
                <a:effectLst/>
                <a:ea typeface="Calibri"/>
              </a:rPr>
              <a:t>Please provide all communications with the State Board of Education (including all agents, employees, and representatives) or any other person or entity relating or referring to the requirements under</a:t>
            </a:r>
            <a:r>
              <a:rPr lang="en-US" dirty="0">
                <a:effectLst/>
                <a:ea typeface="Calibri"/>
              </a:rPr>
              <a:t> Fla. Stat. § 1008.47 </a:t>
            </a:r>
            <a:r>
              <a:rPr lang="en-US" dirty="0">
                <a:solidFill>
                  <a:srgbClr val="000000"/>
                </a:solidFill>
                <a:effectLst/>
                <a:ea typeface="Calibri"/>
              </a:rPr>
              <a:t>or Palm Beach’s plans to change accrediting agencies.</a:t>
            </a:r>
            <a:endParaRPr lang="en-US" dirty="0">
              <a:ea typeface="Calibri"/>
              <a:cs typeface="Calibri" panose="020F0502020204030204"/>
            </a:endParaRPr>
          </a:p>
          <a:p>
            <a:pPr marL="746125" indent="-746125">
              <a:buFont typeface="+mj-lt"/>
              <a:buAutoNum type="arabicPeriod" startAt="6"/>
            </a:pPr>
            <a:r>
              <a:rPr lang="en-US" sz="2500" dirty="0"/>
              <a:t>October 3 – PBSC Responded to the USDOE request</a:t>
            </a:r>
            <a:endParaRPr lang="en-US" sz="2500" dirty="0">
              <a:ea typeface="Calibri"/>
              <a:cs typeface="Calibri"/>
            </a:endParaRPr>
          </a:p>
          <a:p>
            <a:pPr marL="342900" indent="-342900">
              <a:buFont typeface="+mj-lt"/>
              <a:buAutoNum type="arabicPeriod" startAt="6"/>
            </a:pPr>
            <a:endParaRPr lang="en-US" dirty="0"/>
          </a:p>
        </p:txBody>
      </p:sp>
    </p:spTree>
    <p:extLst>
      <p:ext uri="{BB962C8B-B14F-4D97-AF65-F5344CB8AC3E}">
        <p14:creationId xmlns:p14="http://schemas.microsoft.com/office/powerpoint/2010/main" val="446501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dirty="0">
              <a:solidFill>
                <a:srgbClr val="FFFFFF"/>
              </a:solidFill>
              <a:latin typeface="+mn-lt"/>
            </a:endParaRPr>
          </a:p>
          <a:p>
            <a:endParaRPr lang="en-US" sz="1800" dirty="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10" name="Picture 9">
            <a:extLst>
              <a:ext uri="{FF2B5EF4-FFF2-40B4-BE49-F238E27FC236}">
                <a16:creationId xmlns:a16="http://schemas.microsoft.com/office/drawing/2014/main" id="{98521670-2181-209E-D24C-C6CA14885D40}"/>
              </a:ext>
            </a:extLst>
          </p:cNvPr>
          <p:cNvPicPr>
            <a:picLocks noChangeAspect="1"/>
          </p:cNvPicPr>
          <p:nvPr/>
        </p:nvPicPr>
        <p:blipFill>
          <a:blip r:embed="rId5"/>
          <a:stretch>
            <a:fillRect/>
          </a:stretch>
        </p:blipFill>
        <p:spPr>
          <a:xfrm>
            <a:off x="7632731" y="4472925"/>
            <a:ext cx="4557727" cy="2391834"/>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1F27C068-DC13-10E2-958B-5041DD0D3BA0}"/>
              </a:ext>
            </a:extLst>
          </p:cNvPr>
          <p:cNvPicPr>
            <a:picLocks noChangeAspect="1" noChangeArrowheads="1"/>
          </p:cNvPicPr>
          <p:nvPr/>
        </p:nvPicPr>
        <p:blipFill>
          <a:blip r:embed="rId6">
            <a:alphaModFix amt="5000"/>
            <a:grayscl/>
            <a:extLst>
              <a:ext uri="{BEBA8EAE-BF5A-486C-A8C5-ECC9F3942E4B}">
                <a14:imgProps xmlns:a14="http://schemas.microsoft.com/office/drawing/2010/main">
                  <a14:imgLayer r:embed="rId7">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165" y="-25552"/>
            <a:ext cx="7104813" cy="6909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D43F63-E2B6-FFD5-8C96-4FAD1BACDE95}"/>
              </a:ext>
            </a:extLst>
          </p:cNvPr>
          <p:cNvSpPr txBox="1"/>
          <p:nvPr/>
        </p:nvSpPr>
        <p:spPr>
          <a:xfrm>
            <a:off x="-1541" y="295564"/>
            <a:ext cx="75478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985F0D-3469-B88F-548C-D2A4BF5ADD30}"/>
              </a:ext>
            </a:extLst>
          </p:cNvPr>
          <p:cNvSpPr txBox="1"/>
          <p:nvPr/>
        </p:nvSpPr>
        <p:spPr>
          <a:xfrm>
            <a:off x="1339296" y="2223040"/>
            <a:ext cx="614029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SoFi Center Update</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BE4F972-3E2D-646E-2488-ACDD8DBCEB79}"/>
              </a:ext>
            </a:extLst>
          </p:cNvPr>
          <p:cNvSpPr txBox="1"/>
          <p:nvPr/>
        </p:nvSpPr>
        <p:spPr>
          <a:xfrm>
            <a:off x="1814487" y="3790225"/>
            <a:ext cx="5076989" cy="2806346"/>
          </a:xfrm>
          <a:prstGeom prst="rect">
            <a:avLst/>
          </a:prstGeom>
          <a:noFill/>
        </p:spPr>
        <p:txBody>
          <a:bodyPr wrap="square" lIns="91440" tIns="45720" rIns="91440" bIns="45720" rtlCol="0" anchor="t">
            <a:spAutoFit/>
          </a:bodyPr>
          <a:lstStyle/>
          <a:p>
            <a:pPr algn="ctr" defTabSz="914400">
              <a:lnSpc>
                <a:spcPct val="90000"/>
              </a:lnSpc>
              <a:spcBef>
                <a:spcPts val="1200"/>
              </a:spcBef>
              <a:spcAft>
                <a:spcPts val="200"/>
              </a:spcAft>
              <a:buClr>
                <a:srgbClr val="99CB38"/>
              </a:buClr>
              <a:buSzPct val="100000"/>
              <a:defRPr/>
            </a:pPr>
            <a:r>
              <a:rPr lang="en-US" sz="4000" spc="200" dirty="0">
                <a:solidFill>
                  <a:prstClr val="black"/>
                </a:solidFill>
                <a:latin typeface="Book Antiqua"/>
                <a:cs typeface="Calibri"/>
              </a:rPr>
              <a:t>Dr. Stephen</a:t>
            </a:r>
            <a:r>
              <a:rPr kumimoji="0" lang="en-US" sz="4000" b="0" i="0" u="none" strike="noStrike" kern="1200" cap="none" spc="200" normalizeH="0" baseline="0" noProof="0" dirty="0">
                <a:ln>
                  <a:noFill/>
                </a:ln>
                <a:solidFill>
                  <a:prstClr val="black"/>
                </a:solidFill>
                <a:effectLst/>
                <a:uLnTx/>
                <a:uFillTx/>
                <a:latin typeface="Book Antiqua"/>
                <a:cs typeface="Calibri"/>
              </a:rPr>
              <a:t> Joyner</a:t>
            </a:r>
            <a:endParaRPr lang="en-US" sz="4000" b="0" i="0" u="none" strike="noStrike" kern="1200" cap="none" spc="200" normalizeH="0" baseline="0" noProof="0" dirty="0">
              <a:ln>
                <a:noFill/>
              </a:ln>
              <a:solidFill>
                <a:prstClr val="black"/>
              </a:solidFill>
              <a:effectLst/>
              <a:uLnTx/>
              <a:uFillTx/>
              <a:latin typeface="Book Antiqua" panose="02040602050305030304" pitchFamily="18" charset="0"/>
              <a:cs typeface="Calibri"/>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32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rPr>
              <a:t>Provost &amp; Dean, PBG Campus</a:t>
            </a: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endParaRPr kumimoji="0" lang="en-US" sz="2400" b="0" i="0" u="none" strike="noStrike" kern="1200" cap="all" spc="20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9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rPr>
              <a:t>October 17, 2023</a:t>
            </a: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401" y="1804330"/>
            <a:ext cx="1355301" cy="1353042"/>
          </a:xfrm>
          <a:prstGeom prst="rect">
            <a:avLst/>
          </a:prstGeom>
        </p:spPr>
      </p:pic>
    </p:spTree>
    <p:extLst>
      <p:ext uri="{BB962C8B-B14F-4D97-AF65-F5344CB8AC3E}">
        <p14:creationId xmlns:p14="http://schemas.microsoft.com/office/powerpoint/2010/main" val="4153572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3732779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dirty="0">
              <a:solidFill>
                <a:srgbClr val="FFFFFF"/>
              </a:solidFill>
              <a:latin typeface="+mn-lt"/>
            </a:endParaRPr>
          </a:p>
          <a:p>
            <a:endParaRPr lang="en-US" sz="1800" dirty="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10" name="Picture 9">
            <a:extLst>
              <a:ext uri="{FF2B5EF4-FFF2-40B4-BE49-F238E27FC236}">
                <a16:creationId xmlns:a16="http://schemas.microsoft.com/office/drawing/2014/main" id="{98521670-2181-209E-D24C-C6CA14885D40}"/>
              </a:ext>
            </a:extLst>
          </p:cNvPr>
          <p:cNvPicPr>
            <a:picLocks noChangeAspect="1"/>
          </p:cNvPicPr>
          <p:nvPr/>
        </p:nvPicPr>
        <p:blipFill>
          <a:blip r:embed="rId5"/>
          <a:stretch>
            <a:fillRect/>
          </a:stretch>
        </p:blipFill>
        <p:spPr>
          <a:xfrm>
            <a:off x="7632731" y="4472925"/>
            <a:ext cx="4557727" cy="2391834"/>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1F27C068-DC13-10E2-958B-5041DD0D3BA0}"/>
              </a:ext>
            </a:extLst>
          </p:cNvPr>
          <p:cNvPicPr>
            <a:picLocks noChangeAspect="1" noChangeArrowheads="1"/>
          </p:cNvPicPr>
          <p:nvPr/>
        </p:nvPicPr>
        <p:blipFill>
          <a:blip r:embed="rId6">
            <a:alphaModFix amt="5000"/>
            <a:grayscl/>
            <a:extLst>
              <a:ext uri="{BEBA8EAE-BF5A-486C-A8C5-ECC9F3942E4B}">
                <a14:imgProps xmlns:a14="http://schemas.microsoft.com/office/drawing/2010/main">
                  <a14:imgLayer r:embed="rId7">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8574" y="-25549"/>
            <a:ext cx="7104813" cy="6909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D43F63-E2B6-FFD5-8C96-4FAD1BACDE95}"/>
              </a:ext>
            </a:extLst>
          </p:cNvPr>
          <p:cNvSpPr txBox="1"/>
          <p:nvPr/>
        </p:nvSpPr>
        <p:spPr>
          <a:xfrm>
            <a:off x="-1541" y="295564"/>
            <a:ext cx="75478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985F0D-3469-B88F-548C-D2A4BF5ADD30}"/>
              </a:ext>
            </a:extLst>
          </p:cNvPr>
          <p:cNvSpPr txBox="1"/>
          <p:nvPr/>
        </p:nvSpPr>
        <p:spPr>
          <a:xfrm>
            <a:off x="1360513" y="1577441"/>
            <a:ext cx="6105548"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Approval of Bid Award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Palm Beach Gardens Stormwater Improvements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ITB 2024-011TR</a:t>
            </a:r>
          </a:p>
        </p:txBody>
      </p:sp>
      <p:sp>
        <p:nvSpPr>
          <p:cNvPr id="17" name="TextBox 16">
            <a:extLst>
              <a:ext uri="{FF2B5EF4-FFF2-40B4-BE49-F238E27FC236}">
                <a16:creationId xmlns:a16="http://schemas.microsoft.com/office/drawing/2014/main" id="{BBE4F972-3E2D-646E-2488-ACDD8DBCEB79}"/>
              </a:ext>
            </a:extLst>
          </p:cNvPr>
          <p:cNvSpPr txBox="1"/>
          <p:nvPr/>
        </p:nvSpPr>
        <p:spPr>
          <a:xfrm>
            <a:off x="781235" y="4053886"/>
            <a:ext cx="6684826" cy="2764026"/>
          </a:xfrm>
          <a:prstGeom prst="rect">
            <a:avLst/>
          </a:prstGeom>
          <a:noFill/>
        </p:spPr>
        <p:txBody>
          <a:bodyPr wrap="square" lIns="91440" tIns="45720" rIns="91440" bIns="45720" rtlCol="0" anchor="t">
            <a:spAutoFit/>
          </a:bodyPr>
          <a:lstStyle/>
          <a:p>
            <a:pPr algn="ctr" defTabSz="914400">
              <a:lnSpc>
                <a:spcPct val="90000"/>
              </a:lnSpc>
              <a:spcBef>
                <a:spcPts val="1200"/>
              </a:spcBef>
              <a:spcAft>
                <a:spcPts val="200"/>
              </a:spcAft>
              <a:buClr>
                <a:srgbClr val="99CB38"/>
              </a:buClr>
              <a:buSzPct val="100000"/>
              <a:defRPr/>
            </a:pPr>
            <a:r>
              <a:rPr lang="en-US" sz="2600" spc="200" dirty="0">
                <a:solidFill>
                  <a:prstClr val="black"/>
                </a:solidFill>
                <a:latin typeface="Book Antiqua" panose="02040602050305030304" pitchFamily="18" charset="0"/>
                <a:cs typeface="Calibri" panose="020F0502020204030204" pitchFamily="34" charset="0"/>
              </a:rPr>
              <a:t>Jennifer Alvarez, Director, Procurement</a:t>
            </a:r>
          </a:p>
          <a:p>
            <a:pPr algn="ctr" defTabSz="914400">
              <a:lnSpc>
                <a:spcPct val="90000"/>
              </a:lnSpc>
              <a:spcBef>
                <a:spcPts val="1200"/>
              </a:spcBef>
              <a:spcAft>
                <a:spcPts val="200"/>
              </a:spcAft>
              <a:buClr>
                <a:srgbClr val="99CB38"/>
              </a:buClr>
              <a:buSzPct val="100000"/>
              <a:defRPr/>
            </a:pPr>
            <a:r>
              <a:rPr lang="en-US" sz="2600" spc="200" dirty="0">
                <a:solidFill>
                  <a:prstClr val="black"/>
                </a:solidFill>
                <a:latin typeface="Book Antiqua" panose="02040602050305030304" pitchFamily="18" charset="0"/>
                <a:cs typeface="Calibri" panose="020F0502020204030204" pitchFamily="34" charset="0"/>
              </a:rPr>
              <a:t>and </a:t>
            </a:r>
          </a:p>
          <a:p>
            <a:pPr algn="ctr" defTabSz="914400">
              <a:lnSpc>
                <a:spcPct val="90000"/>
              </a:lnSpc>
              <a:spcBef>
                <a:spcPts val="1200"/>
              </a:spcBef>
              <a:spcAft>
                <a:spcPts val="200"/>
              </a:spcAft>
              <a:buClr>
                <a:srgbClr val="99CB38"/>
              </a:buClr>
              <a:buSzPct val="100000"/>
              <a:defRPr/>
            </a:pPr>
            <a:r>
              <a:rPr lang="en-US" sz="2600" spc="200" dirty="0">
                <a:solidFill>
                  <a:prstClr val="black"/>
                </a:solidFill>
                <a:latin typeface="Book Antiqua" panose="02040602050305030304" pitchFamily="18" charset="0"/>
                <a:cs typeface="Calibri" panose="020F0502020204030204" pitchFamily="34" charset="0"/>
              </a:rPr>
              <a:t>Joan Rumsey, Assistant Director, Facilities</a:t>
            </a: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4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rPr>
              <a:t>October 17, 2023</a:t>
            </a:r>
            <a:endParaRPr kumimoji="0" lang="en-US" sz="2400" b="0" i="0" u="none" strike="noStrike" kern="1200" cap="none" spc="20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401" y="1804330"/>
            <a:ext cx="1355301" cy="1353042"/>
          </a:xfrm>
          <a:prstGeom prst="rect">
            <a:avLst/>
          </a:prstGeom>
        </p:spPr>
      </p:pic>
    </p:spTree>
    <p:extLst>
      <p:ext uri="{BB962C8B-B14F-4D97-AF65-F5344CB8AC3E}">
        <p14:creationId xmlns:p14="http://schemas.microsoft.com/office/powerpoint/2010/main" val="1691720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217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9" name="Title 8">
            <a:extLst>
              <a:ext uri="{FF2B5EF4-FFF2-40B4-BE49-F238E27FC236}">
                <a16:creationId xmlns:a16="http://schemas.microsoft.com/office/drawing/2014/main" id="{C14345A6-F371-18FD-6DD1-4FAA0066C3CD}"/>
              </a:ext>
            </a:extLst>
          </p:cNvPr>
          <p:cNvSpPr>
            <a:spLocks noGrp="1"/>
          </p:cNvSpPr>
          <p:nvPr>
            <p:ph type="title"/>
          </p:nvPr>
        </p:nvSpPr>
        <p:spPr>
          <a:xfrm>
            <a:off x="1890575" y="760460"/>
            <a:ext cx="9484639" cy="1450757"/>
          </a:xfrm>
        </p:spPr>
        <p:txBody>
          <a:bodyPr>
            <a:noAutofit/>
          </a:bodyPr>
          <a:lstStyle/>
          <a:p>
            <a: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t>Approval of Bid Award</a:t>
            </a:r>
            <a:b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Palm Beach Gardens Stormwater Improvements</a:t>
            </a:r>
            <a:br>
              <a:rPr lang="en-US" sz="3200" spc="-50" dirty="0">
                <a:solidFill>
                  <a:schemeClr val="tx2"/>
                </a:solidFill>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ITB 2024-011TR</a:t>
            </a:r>
            <a:br>
              <a:rPr lang="en-US" sz="3200" spc="-50" dirty="0">
                <a:solidFill>
                  <a:schemeClr val="tx2"/>
                </a:solidFill>
                <a:latin typeface="Century Gothic" panose="020B0502020202020204" pitchFamily="34" charset="0"/>
                <a:ea typeface="+mj-ea"/>
                <a:cs typeface="Calibri" panose="020F0502020204030204" pitchFamily="34" charset="0"/>
              </a:rPr>
            </a:br>
            <a:endParaRPr lang="en-US" sz="3200" dirty="0">
              <a:solidFill>
                <a:schemeClr val="tx2"/>
              </a:solidFill>
            </a:endParaRPr>
          </a:p>
        </p:txBody>
      </p:sp>
      <p:pic>
        <p:nvPicPr>
          <p:cNvPr id="2" name="Content Placeholder 8" descr="A metal pipe in the ground&#10;&#10;Description automatically generated">
            <a:extLst>
              <a:ext uri="{FF2B5EF4-FFF2-40B4-BE49-F238E27FC236}">
                <a16:creationId xmlns:a16="http://schemas.microsoft.com/office/drawing/2014/main" id="{91F7BEE6-51B8-17DF-411D-E31CD12AD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351" y="1999706"/>
            <a:ext cx="5183836" cy="3860052"/>
          </a:xfrm>
          <a:prstGeom prst="rect">
            <a:avLst/>
          </a:prstGeom>
        </p:spPr>
      </p:pic>
      <p:pic>
        <p:nvPicPr>
          <p:cNvPr id="7" name="Content Placeholder 9" descr="A pipe in a stream&#10;&#10;Description automatically generated">
            <a:extLst>
              <a:ext uri="{FF2B5EF4-FFF2-40B4-BE49-F238E27FC236}">
                <a16:creationId xmlns:a16="http://schemas.microsoft.com/office/drawing/2014/main" id="{17ECEF64-3091-35C2-9755-6CDA1A49B9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625" y="1999705"/>
            <a:ext cx="5132465" cy="3860051"/>
          </a:xfrm>
          <a:prstGeom prst="rect">
            <a:avLst/>
          </a:prstGeom>
        </p:spPr>
      </p:pic>
    </p:spTree>
    <p:extLst>
      <p:ext uri="{BB962C8B-B14F-4D97-AF65-F5344CB8AC3E}">
        <p14:creationId xmlns:p14="http://schemas.microsoft.com/office/powerpoint/2010/main" val="887450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217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09D30F9A-248C-2C25-2B33-E171B9F51C76}"/>
              </a:ext>
            </a:extLst>
          </p:cNvPr>
          <p:cNvSpPr txBox="1"/>
          <p:nvPr/>
        </p:nvSpPr>
        <p:spPr>
          <a:xfrm>
            <a:off x="716751" y="1983456"/>
            <a:ext cx="9981134" cy="4999634"/>
          </a:xfrm>
          <a:prstGeom prst="rect">
            <a:avLst/>
          </a:prstGeom>
          <a:noFill/>
        </p:spPr>
        <p:txBody>
          <a:bodyPr wrap="square" lIns="91440" tIns="45720" rIns="91440" bIns="4572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Scope of Work includes: </a:t>
            </a:r>
          </a:p>
          <a:p>
            <a:pPr marL="1257300" marR="0" lvl="2"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Selective demolition of damaged or deteriorating corrugated metal pipe (CMP) and replacement with new materials</a:t>
            </a:r>
            <a:endParaRPr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57300" marR="0" lvl="2"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Cured in Place Pipe Lining (CIPP) within existing damaged CMP under pavement allowing parking and drive aisles to remain in service</a:t>
            </a:r>
            <a:endParaRPr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57300" marR="0" lvl="2"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Removal and replacement of damaged end walls and repairing connections to existing drainage structures</a:t>
            </a:r>
            <a:endParaRPr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9" name="Title 8">
            <a:extLst>
              <a:ext uri="{FF2B5EF4-FFF2-40B4-BE49-F238E27FC236}">
                <a16:creationId xmlns:a16="http://schemas.microsoft.com/office/drawing/2014/main" id="{C14345A6-F371-18FD-6DD1-4FAA0066C3CD}"/>
              </a:ext>
            </a:extLst>
          </p:cNvPr>
          <p:cNvSpPr>
            <a:spLocks noGrp="1"/>
          </p:cNvSpPr>
          <p:nvPr>
            <p:ph type="title"/>
          </p:nvPr>
        </p:nvSpPr>
        <p:spPr>
          <a:xfrm>
            <a:off x="1863942" y="742705"/>
            <a:ext cx="9484639" cy="1450757"/>
          </a:xfrm>
        </p:spPr>
        <p:txBody>
          <a:bodyPr>
            <a:noAutofit/>
          </a:bodyPr>
          <a:lstStyle/>
          <a:p>
            <a: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t>Approval of Bid Award</a:t>
            </a:r>
            <a:b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Palm Beach Gardens Stormwater Improvements</a:t>
            </a:r>
            <a:br>
              <a:rPr lang="en-US" sz="3200" spc="-50" dirty="0">
                <a:solidFill>
                  <a:schemeClr val="tx2"/>
                </a:solidFill>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ITB 2024-011TR</a:t>
            </a:r>
            <a:br>
              <a:rPr lang="en-US" sz="3200" spc="-50" dirty="0">
                <a:solidFill>
                  <a:schemeClr val="tx2"/>
                </a:solidFill>
                <a:latin typeface="Century Gothic" panose="020B0502020202020204" pitchFamily="34" charset="0"/>
                <a:ea typeface="+mj-ea"/>
                <a:cs typeface="Calibri" panose="020F0502020204030204" pitchFamily="34" charset="0"/>
              </a:rPr>
            </a:br>
            <a:endParaRPr lang="en-US" sz="3200" dirty="0">
              <a:solidFill>
                <a:schemeClr val="tx2"/>
              </a:solidFill>
            </a:endParaRPr>
          </a:p>
        </p:txBody>
      </p:sp>
    </p:spTree>
    <p:extLst>
      <p:ext uri="{BB962C8B-B14F-4D97-AF65-F5344CB8AC3E}">
        <p14:creationId xmlns:p14="http://schemas.microsoft.com/office/powerpoint/2010/main" val="3741221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217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09D30F9A-248C-2C25-2B33-E171B9F51C76}"/>
              </a:ext>
            </a:extLst>
          </p:cNvPr>
          <p:cNvSpPr txBox="1"/>
          <p:nvPr/>
        </p:nvSpPr>
        <p:spPr>
          <a:xfrm>
            <a:off x="519830" y="2009465"/>
            <a:ext cx="10828751" cy="1323439"/>
          </a:xfrm>
          <a:prstGeom prst="rect">
            <a:avLst/>
          </a:prstGeom>
          <a:noFill/>
        </p:spPr>
        <p:txBody>
          <a:bodyPr wrap="square">
            <a:spAutoFit/>
          </a:bodyPr>
          <a:lstStyle/>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Procurement Department publicly issued the Invitation to Bid (ITB) August 1, 2023.  Six responses were received: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9" name="Title 8">
            <a:extLst>
              <a:ext uri="{FF2B5EF4-FFF2-40B4-BE49-F238E27FC236}">
                <a16:creationId xmlns:a16="http://schemas.microsoft.com/office/drawing/2014/main" id="{C14345A6-F371-18FD-6DD1-4FAA0066C3CD}"/>
              </a:ext>
            </a:extLst>
          </p:cNvPr>
          <p:cNvSpPr>
            <a:spLocks noGrp="1"/>
          </p:cNvSpPr>
          <p:nvPr>
            <p:ph type="title"/>
          </p:nvPr>
        </p:nvSpPr>
        <p:spPr>
          <a:xfrm>
            <a:off x="1863942" y="716860"/>
            <a:ext cx="9484639" cy="1450757"/>
          </a:xfrm>
        </p:spPr>
        <p:txBody>
          <a:bodyPr>
            <a:noAutofit/>
          </a:bodyPr>
          <a:lstStyle/>
          <a:p>
            <a: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t>Approval of Bid Award</a:t>
            </a:r>
            <a:b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Palm Beach Gardens Stormwater Improvements</a:t>
            </a:r>
            <a:br>
              <a:rPr lang="en-US" sz="3200" spc="-50" dirty="0">
                <a:solidFill>
                  <a:schemeClr val="tx2"/>
                </a:solidFill>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ITB 2024-011TR</a:t>
            </a:r>
            <a:br>
              <a:rPr lang="en-US" sz="3200" spc="-50" dirty="0">
                <a:solidFill>
                  <a:schemeClr val="tx2"/>
                </a:solidFill>
                <a:latin typeface="Century Gothic" panose="020B0502020202020204" pitchFamily="34" charset="0"/>
                <a:ea typeface="+mj-ea"/>
                <a:cs typeface="Calibri" panose="020F0502020204030204" pitchFamily="34" charset="0"/>
              </a:rPr>
            </a:br>
            <a:endParaRPr lang="en-US" sz="3200" dirty="0">
              <a:solidFill>
                <a:schemeClr val="tx2"/>
              </a:solidFill>
            </a:endParaRPr>
          </a:p>
        </p:txBody>
      </p:sp>
      <p:graphicFrame>
        <p:nvGraphicFramePr>
          <p:cNvPr id="10" name="Table 9">
            <a:extLst>
              <a:ext uri="{FF2B5EF4-FFF2-40B4-BE49-F238E27FC236}">
                <a16:creationId xmlns:a16="http://schemas.microsoft.com/office/drawing/2014/main" id="{F4955D20-580B-2ED1-E84A-94904805D68B}"/>
              </a:ext>
            </a:extLst>
          </p:cNvPr>
          <p:cNvGraphicFramePr>
            <a:graphicFrameLocks noGrp="1"/>
          </p:cNvGraphicFramePr>
          <p:nvPr>
            <p:extLst>
              <p:ext uri="{D42A27DB-BD31-4B8C-83A1-F6EECF244321}">
                <p14:modId xmlns:p14="http://schemas.microsoft.com/office/powerpoint/2010/main" val="3162400621"/>
              </p:ext>
            </p:extLst>
          </p:nvPr>
        </p:nvGraphicFramePr>
        <p:xfrm>
          <a:off x="2431732" y="2802163"/>
          <a:ext cx="6181725" cy="1840348"/>
        </p:xfrm>
        <a:graphic>
          <a:graphicData uri="http://schemas.openxmlformats.org/drawingml/2006/table">
            <a:tbl>
              <a:tblPr firstRow="1" firstCol="1" bandRow="1">
                <a:tableStyleId>{5DA37D80-6434-44D0-A028-1B22A696006F}</a:tableStyleId>
              </a:tblPr>
              <a:tblGrid>
                <a:gridCol w="4130902">
                  <a:extLst>
                    <a:ext uri="{9D8B030D-6E8A-4147-A177-3AD203B41FA5}">
                      <a16:colId xmlns:a16="http://schemas.microsoft.com/office/drawing/2014/main" val="1081544752"/>
                    </a:ext>
                  </a:extLst>
                </a:gridCol>
                <a:gridCol w="2050823">
                  <a:extLst>
                    <a:ext uri="{9D8B030D-6E8A-4147-A177-3AD203B41FA5}">
                      <a16:colId xmlns:a16="http://schemas.microsoft.com/office/drawing/2014/main" val="3607781681"/>
                    </a:ext>
                  </a:extLst>
                </a:gridCol>
              </a:tblGrid>
              <a:tr h="316348">
                <a:tc>
                  <a:txBody>
                    <a:bodyPr/>
                    <a:lstStyle/>
                    <a:p>
                      <a:pPr marL="0" marR="0">
                        <a:spcBef>
                          <a:spcPts val="0"/>
                        </a:spcBef>
                        <a:spcAft>
                          <a:spcPts val="0"/>
                        </a:spcAft>
                      </a:pPr>
                      <a:r>
                        <a:rPr lang="en-US" sz="2000" dirty="0">
                          <a:effectLst/>
                        </a:rPr>
                        <a:t>Close Construction </a:t>
                      </a:r>
                      <a:r>
                        <a:rPr lang="en-US" sz="2000" b="1" kern="1200" dirty="0">
                          <a:solidFill>
                            <a:schemeClr val="tx1"/>
                          </a:solidFill>
                          <a:effectLst/>
                          <a:latin typeface="+mn-lt"/>
                          <a:ea typeface="+mn-ea"/>
                          <a:cs typeface="+mn-cs"/>
                        </a:rPr>
                        <a:t>Services</a:t>
                      </a:r>
                    </a:p>
                  </a:txBody>
                  <a:tcPr marL="68580" marR="68580" marT="0" marB="0" anchor="b"/>
                </a:tc>
                <a:tc>
                  <a:txBody>
                    <a:bodyPr/>
                    <a:lstStyle/>
                    <a:p>
                      <a:pPr marL="0" marR="0" algn="r">
                        <a:spcBef>
                          <a:spcPts val="0"/>
                        </a:spcBef>
                        <a:spcAft>
                          <a:spcPts val="0"/>
                        </a:spcAft>
                      </a:pPr>
                      <a:r>
                        <a:rPr lang="en-US" sz="2000" b="0" dirty="0">
                          <a:effectLst/>
                        </a:rPr>
                        <a:t>$579,510.00</a:t>
                      </a:r>
                      <a:endParaRPr lang="en-US" sz="2000" b="0" dirty="0">
                        <a:effectLst/>
                        <a:latin typeface="Century Gothic" panose="020B0502020202020204" pitchFamily="34" charset="0"/>
                        <a:ea typeface="+mn-ea"/>
                        <a:cs typeface="Times New Roman" panose="02020603050405020304" pitchFamily="18" charset="0"/>
                      </a:endParaRPr>
                    </a:p>
                  </a:txBody>
                  <a:tcPr marL="68580" marR="68580" marT="0" marB="0" anchor="b"/>
                </a:tc>
                <a:extLst>
                  <a:ext uri="{0D108BD9-81ED-4DB2-BD59-A6C34878D82A}">
                    <a16:rowId xmlns:a16="http://schemas.microsoft.com/office/drawing/2014/main" val="1529977387"/>
                  </a:ext>
                </a:extLst>
              </a:tr>
              <a:tr h="299837">
                <a:tc>
                  <a:txBody>
                    <a:bodyPr/>
                    <a:lstStyle/>
                    <a:p>
                      <a:pPr marL="0" marR="0">
                        <a:spcBef>
                          <a:spcPts val="0"/>
                        </a:spcBef>
                        <a:spcAft>
                          <a:spcPts val="0"/>
                        </a:spcAft>
                      </a:pPr>
                      <a:r>
                        <a:rPr lang="en-US" sz="2000" dirty="0">
                          <a:effectLst/>
                        </a:rPr>
                        <a:t>Mike Mann Construction, Inc.</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dirty="0">
                          <a:effectLst/>
                        </a:rPr>
                        <a:t>$588,108.88</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61836235"/>
                  </a:ext>
                </a:extLst>
              </a:tr>
              <a:tr h="299837">
                <a:tc>
                  <a:txBody>
                    <a:bodyPr/>
                    <a:lstStyle/>
                    <a:p>
                      <a:pPr marL="0" marR="0">
                        <a:spcBef>
                          <a:spcPts val="0"/>
                        </a:spcBef>
                        <a:spcAft>
                          <a:spcPts val="0"/>
                        </a:spcAft>
                      </a:pPr>
                      <a:r>
                        <a:rPr lang="en-US" sz="2000" dirty="0">
                          <a:effectLst/>
                        </a:rPr>
                        <a:t>Prince Land, Inc.</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dirty="0">
                          <a:effectLst/>
                        </a:rPr>
                        <a:t>$964,397.10</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515985238"/>
                  </a:ext>
                </a:extLst>
              </a:tr>
              <a:tr h="299837">
                <a:tc>
                  <a:txBody>
                    <a:bodyPr/>
                    <a:lstStyle/>
                    <a:p>
                      <a:pPr marL="0" marR="0">
                        <a:spcBef>
                          <a:spcPts val="0"/>
                        </a:spcBef>
                        <a:spcAft>
                          <a:spcPts val="0"/>
                        </a:spcAft>
                      </a:pPr>
                      <a:r>
                        <a:rPr lang="en-US" sz="2000" dirty="0">
                          <a:effectLst/>
                        </a:rPr>
                        <a:t>Dickerson Infrastructure, Inc.</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dirty="0">
                          <a:effectLst/>
                        </a:rPr>
                        <a:t>$577,975.00</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58230478"/>
                  </a:ext>
                </a:extLst>
              </a:tr>
              <a:tr h="299837">
                <a:tc>
                  <a:txBody>
                    <a:bodyPr/>
                    <a:lstStyle/>
                    <a:p>
                      <a:pPr marL="0" marR="0">
                        <a:spcBef>
                          <a:spcPts val="0"/>
                        </a:spcBef>
                        <a:spcAft>
                          <a:spcPts val="0"/>
                        </a:spcAft>
                      </a:pPr>
                      <a:r>
                        <a:rPr lang="en-US" sz="2000" dirty="0">
                          <a:effectLst/>
                        </a:rPr>
                        <a:t>Vortex Services, LLC</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dirty="0">
                          <a:effectLst/>
                        </a:rPr>
                        <a:t>$478,864.00</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37593948"/>
                  </a:ext>
                </a:extLst>
              </a:tr>
              <a:tr h="299837">
                <a:tc>
                  <a:txBody>
                    <a:bodyPr/>
                    <a:lstStyle/>
                    <a:p>
                      <a:pPr marL="0" marR="0">
                        <a:spcBef>
                          <a:spcPts val="0"/>
                        </a:spcBef>
                        <a:spcAft>
                          <a:spcPts val="0"/>
                        </a:spcAft>
                      </a:pPr>
                      <a:r>
                        <a:rPr lang="en-US" sz="2000" dirty="0">
                          <a:effectLst/>
                        </a:rPr>
                        <a:t>Timothy Rose Contracting, Inc.</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dirty="0">
                          <a:effectLst/>
                        </a:rPr>
                        <a:t>$334,000.00</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320477876"/>
                  </a:ext>
                </a:extLst>
              </a:tr>
            </a:tbl>
          </a:graphicData>
        </a:graphic>
      </p:graphicFrame>
      <p:sp>
        <p:nvSpPr>
          <p:cNvPr id="11" name="TextBox 10">
            <a:extLst>
              <a:ext uri="{FF2B5EF4-FFF2-40B4-BE49-F238E27FC236}">
                <a16:creationId xmlns:a16="http://schemas.microsoft.com/office/drawing/2014/main" id="{4CFE799A-F8DE-9DF8-9A40-11563C1F50DD}"/>
              </a:ext>
            </a:extLst>
          </p:cNvPr>
          <p:cNvSpPr txBox="1"/>
          <p:nvPr/>
        </p:nvSpPr>
        <p:spPr>
          <a:xfrm>
            <a:off x="1036320" y="4678928"/>
            <a:ext cx="897255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 of Record’s cost estimate: $343,259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Recommendation is to award the contract to the lowest priced responsive and responsible bidder, Timothy Rose Contracting, Inc.</a:t>
            </a:r>
          </a:p>
        </p:txBody>
      </p:sp>
    </p:spTree>
    <p:extLst>
      <p:ext uri="{BB962C8B-B14F-4D97-AF65-F5344CB8AC3E}">
        <p14:creationId xmlns:p14="http://schemas.microsoft.com/office/powerpoint/2010/main" val="3244602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2173"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TextBox 5">
            <a:extLst>
              <a:ext uri="{FF2B5EF4-FFF2-40B4-BE49-F238E27FC236}">
                <a16:creationId xmlns:a16="http://schemas.microsoft.com/office/drawing/2014/main" id="{09D30F9A-248C-2C25-2B33-E171B9F51C76}"/>
              </a:ext>
            </a:extLst>
          </p:cNvPr>
          <p:cNvSpPr txBox="1"/>
          <p:nvPr/>
        </p:nvSpPr>
        <p:spPr>
          <a:xfrm>
            <a:off x="708189" y="1823343"/>
            <a:ext cx="10220864" cy="3513745"/>
          </a:xfrm>
          <a:prstGeom prst="rect">
            <a:avLst/>
          </a:prstGeom>
          <a:noFill/>
        </p:spPr>
        <p:txBody>
          <a:bodyPr wrap="square" lIns="91440" tIns="45720" rIns="91440" bIns="4572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Board of Trustees Action Requested: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Award the contract to Timothy Rose Construction, Inc in the bid amount of $334,000 plus an owner-controlled contingency of $33,400, for a total of $367,400.</a:t>
            </a:r>
            <a:endParaRPr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9" name="Title 8">
            <a:extLst>
              <a:ext uri="{FF2B5EF4-FFF2-40B4-BE49-F238E27FC236}">
                <a16:creationId xmlns:a16="http://schemas.microsoft.com/office/drawing/2014/main" id="{C14345A6-F371-18FD-6DD1-4FAA0066C3CD}"/>
              </a:ext>
            </a:extLst>
          </p:cNvPr>
          <p:cNvSpPr>
            <a:spLocks noGrp="1"/>
          </p:cNvSpPr>
          <p:nvPr>
            <p:ph type="title"/>
          </p:nvPr>
        </p:nvSpPr>
        <p:spPr>
          <a:xfrm>
            <a:off x="1863942" y="529641"/>
            <a:ext cx="9484639" cy="1450757"/>
          </a:xfrm>
        </p:spPr>
        <p:txBody>
          <a:bodyPr>
            <a:noAutofit/>
          </a:bodyPr>
          <a:lstStyle/>
          <a:p>
            <a: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t>Approval of Bid Award</a:t>
            </a:r>
            <a:br>
              <a:rPr kumimoji="0" lang="en-US" sz="3200" b="0" i="0" u="none" strike="noStrike" kern="1200" cap="none" spc="-50" normalizeH="0" baseline="0" noProof="0" dirty="0">
                <a:ln>
                  <a:noFill/>
                </a:ln>
                <a:solidFill>
                  <a:schemeClr val="tx2"/>
                </a:solidFill>
                <a:effectLst/>
                <a:uLnTx/>
                <a:uFillTx/>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Palm Beach Gardens Stormwater Improvements</a:t>
            </a:r>
            <a:br>
              <a:rPr lang="en-US" sz="3200" spc="-50" dirty="0">
                <a:solidFill>
                  <a:schemeClr val="tx2"/>
                </a:solidFill>
                <a:latin typeface="Century Gothic" panose="020B0502020202020204" pitchFamily="34" charset="0"/>
                <a:ea typeface="+mj-ea"/>
                <a:cs typeface="Calibri" panose="020F0502020204030204" pitchFamily="34" charset="0"/>
              </a:rPr>
            </a:br>
            <a:r>
              <a:rPr lang="en-US" sz="3200" spc="-50" dirty="0">
                <a:solidFill>
                  <a:schemeClr val="tx2"/>
                </a:solidFill>
                <a:latin typeface="Century Gothic" panose="020B0502020202020204" pitchFamily="34" charset="0"/>
                <a:ea typeface="+mj-ea"/>
                <a:cs typeface="Calibri" panose="020F0502020204030204" pitchFamily="34" charset="0"/>
              </a:rPr>
              <a:t>ITB 2024-011TR</a:t>
            </a:r>
            <a:br>
              <a:rPr lang="en-US" sz="3200" spc="-50" dirty="0">
                <a:solidFill>
                  <a:schemeClr val="tx2"/>
                </a:solidFill>
                <a:latin typeface="Century Gothic" panose="020B0502020202020204" pitchFamily="34" charset="0"/>
                <a:ea typeface="+mj-ea"/>
                <a:cs typeface="Calibri" panose="020F0502020204030204" pitchFamily="34" charset="0"/>
              </a:rPr>
            </a:br>
            <a:endParaRPr lang="en-US" sz="3200" dirty="0">
              <a:solidFill>
                <a:schemeClr val="tx2"/>
              </a:solidFill>
            </a:endParaRPr>
          </a:p>
        </p:txBody>
      </p:sp>
    </p:spTree>
    <p:extLst>
      <p:ext uri="{BB962C8B-B14F-4D97-AF65-F5344CB8AC3E}">
        <p14:creationId xmlns:p14="http://schemas.microsoft.com/office/powerpoint/2010/main" val="2829250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918282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dirty="0">
              <a:solidFill>
                <a:srgbClr val="FFFFFF"/>
              </a:solidFill>
              <a:latin typeface="+mn-lt"/>
            </a:endParaRPr>
          </a:p>
          <a:p>
            <a:endParaRPr lang="en-US" sz="1800" dirty="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10" name="Picture 9">
            <a:extLst>
              <a:ext uri="{FF2B5EF4-FFF2-40B4-BE49-F238E27FC236}">
                <a16:creationId xmlns:a16="http://schemas.microsoft.com/office/drawing/2014/main" id="{98521670-2181-209E-D24C-C6CA14885D40}"/>
              </a:ext>
            </a:extLst>
          </p:cNvPr>
          <p:cNvPicPr>
            <a:picLocks noChangeAspect="1"/>
          </p:cNvPicPr>
          <p:nvPr/>
        </p:nvPicPr>
        <p:blipFill>
          <a:blip r:embed="rId5"/>
          <a:stretch>
            <a:fillRect/>
          </a:stretch>
        </p:blipFill>
        <p:spPr>
          <a:xfrm>
            <a:off x="7632731" y="4472925"/>
            <a:ext cx="4557727" cy="2391834"/>
          </a:xfrm>
          <a:prstGeom prst="rect">
            <a:avLst/>
          </a:prstGeom>
        </p:spPr>
      </p:pic>
      <p:pic>
        <p:nvPicPr>
          <p:cNvPr id="6" name="Picture 4" descr="PALM BEACH STATE COLLEGE SABIDURIA ES PODER 1933 Details, a Report by  Trademark Bank | Calendar Your Mark | Monitor Similar Marks">
            <a:extLst>
              <a:ext uri="{FF2B5EF4-FFF2-40B4-BE49-F238E27FC236}">
                <a16:creationId xmlns:a16="http://schemas.microsoft.com/office/drawing/2014/main" id="{1F27C068-DC13-10E2-958B-5041DD0D3BA0}"/>
              </a:ext>
            </a:extLst>
          </p:cNvPr>
          <p:cNvPicPr>
            <a:picLocks noChangeAspect="1" noChangeArrowheads="1"/>
          </p:cNvPicPr>
          <p:nvPr/>
        </p:nvPicPr>
        <p:blipFill>
          <a:blip r:embed="rId6">
            <a:alphaModFix amt="5000"/>
            <a:grayscl/>
            <a:extLst>
              <a:ext uri="{BEBA8EAE-BF5A-486C-A8C5-ECC9F3942E4B}">
                <a14:imgProps xmlns:a14="http://schemas.microsoft.com/office/drawing/2010/main">
                  <a14:imgLayer r:embed="rId7">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165" y="-25552"/>
            <a:ext cx="7104813" cy="6909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D43F63-E2B6-FFD5-8C96-4FAD1BACDE95}"/>
              </a:ext>
            </a:extLst>
          </p:cNvPr>
          <p:cNvSpPr txBox="1"/>
          <p:nvPr/>
        </p:nvSpPr>
        <p:spPr>
          <a:xfrm>
            <a:off x="-1541" y="295564"/>
            <a:ext cx="75478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985F0D-3469-B88F-548C-D2A4BF5ADD30}"/>
              </a:ext>
            </a:extLst>
          </p:cNvPr>
          <p:cNvSpPr txBox="1"/>
          <p:nvPr/>
        </p:nvSpPr>
        <p:spPr>
          <a:xfrm>
            <a:off x="1566378" y="2027155"/>
            <a:ext cx="5264727"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Campus Safety Update </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BE4F972-3E2D-646E-2488-ACDD8DBCEB79}"/>
              </a:ext>
            </a:extLst>
          </p:cNvPr>
          <p:cNvSpPr txBox="1"/>
          <p:nvPr/>
        </p:nvSpPr>
        <p:spPr>
          <a:xfrm>
            <a:off x="393597" y="4521636"/>
            <a:ext cx="7238363" cy="20311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3200" b="0" i="0" u="none" strike="noStrike" kern="1200" cap="none" spc="200" normalizeH="0" baseline="0" noProof="0" dirty="0">
                <a:ln>
                  <a:noFill/>
                </a:ln>
                <a:solidFill>
                  <a:prstClr val="black"/>
                </a:solidFill>
                <a:effectLst/>
                <a:uLnTx/>
                <a:uFillTx/>
                <a:latin typeface="Book Antiqua"/>
                <a:cs typeface="Calibri"/>
              </a:rPr>
              <a:t>Delsa R. Bush, Ph.D.</a:t>
            </a:r>
            <a:endParaRPr lang="en-US" sz="3200" b="0" i="0" u="none" strike="noStrike" kern="1200" cap="none" spc="200" normalizeH="0" baseline="0" noProof="0">
              <a:ln>
                <a:noFill/>
              </a:ln>
              <a:solidFill>
                <a:prstClr val="black"/>
              </a:solidFill>
              <a:effectLst/>
              <a:uLnTx/>
              <a:uFillTx/>
              <a:latin typeface="Book Antiqua"/>
              <a:cs typeface="Calibri"/>
            </a:endParaRPr>
          </a:p>
          <a:p>
            <a:pPr algn="ctr" defTabSz="914400">
              <a:lnSpc>
                <a:spcPct val="90000"/>
              </a:lnSpc>
              <a:spcBef>
                <a:spcPts val="1200"/>
              </a:spcBef>
              <a:spcAft>
                <a:spcPts val="200"/>
              </a:spcAft>
              <a:buClr>
                <a:srgbClr val="99CB38"/>
              </a:buClr>
              <a:buSzPct val="100000"/>
              <a:defRPr/>
            </a:pPr>
            <a:r>
              <a:rPr lang="en-US" sz="2800" spc="200" dirty="0">
                <a:solidFill>
                  <a:prstClr val="black"/>
                </a:solidFill>
                <a:latin typeface="Book Antiqua"/>
              </a:rPr>
              <a:t>Director, Security and Risk</a:t>
            </a:r>
            <a:r>
              <a:rPr kumimoji="0" lang="en-US" sz="2800" b="0" i="0" u="none" strike="noStrike" kern="1200" cap="none" spc="200" normalizeH="0" baseline="0" noProof="0" dirty="0">
                <a:ln>
                  <a:noFill/>
                </a:ln>
                <a:solidFill>
                  <a:prstClr val="black"/>
                </a:solidFill>
                <a:effectLst/>
                <a:uLnTx/>
                <a:uFillTx/>
                <a:latin typeface="Book Antiqua"/>
              </a:rPr>
              <a:t> Management</a:t>
            </a:r>
            <a:endParaRPr lang="en-US" sz="2800" b="0" i="0" u="none" strike="noStrike" kern="1200" cap="none" spc="200" normalizeH="0" baseline="0" noProof="0" dirty="0">
              <a:ln>
                <a:noFill/>
              </a:ln>
              <a:solidFill>
                <a:prstClr val="black"/>
              </a:solidFill>
              <a:effectLst/>
              <a:uLnTx/>
              <a:uFillTx/>
              <a:latin typeface="Book Antiqua"/>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600" b="0" i="0" u="none" strike="noStrike" kern="1200" cap="none" spc="200" normalizeH="0" baseline="0" noProof="0" dirty="0">
                <a:ln>
                  <a:noFill/>
                </a:ln>
                <a:solidFill>
                  <a:prstClr val="black"/>
                </a:solidFill>
                <a:effectLst/>
                <a:uLnTx/>
                <a:uFillTx/>
                <a:latin typeface="Book Antiqua"/>
              </a:rPr>
              <a:t>October 17, 2023</a:t>
            </a:r>
            <a:endParaRPr lang="en-US" sz="2600" b="0" i="0" u="none" strike="noStrike" kern="1200" cap="none" spc="200" normalizeH="0" baseline="0" noProof="0" dirty="0">
              <a:ln>
                <a:noFill/>
              </a:ln>
              <a:solidFill>
                <a:prstClr val="black"/>
              </a:solidFill>
              <a:effectLst/>
              <a:uLnTx/>
              <a:uFillTx/>
              <a:latin typeface="Book Antiqua"/>
            </a:endParaRP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077" y="1600779"/>
            <a:ext cx="1355301" cy="1353042"/>
          </a:xfrm>
          <a:prstGeom prst="rect">
            <a:avLst/>
          </a:prstGeom>
        </p:spPr>
      </p:pic>
    </p:spTree>
    <p:extLst>
      <p:ext uri="{BB962C8B-B14F-4D97-AF65-F5344CB8AC3E}">
        <p14:creationId xmlns:p14="http://schemas.microsoft.com/office/powerpoint/2010/main" val="3830536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LM BEACH STATE COLLEGE SABIDURIA ES PODER 1933 Details, a Report by  Trademark Bank | Calendar Your Mark | Monitor Similar Marks">
            <a:extLst>
              <a:ext uri="{FF2B5EF4-FFF2-40B4-BE49-F238E27FC236}">
                <a16:creationId xmlns:a16="http://schemas.microsoft.com/office/drawing/2014/main" id="{375D1C20-2F78-A8F2-4DD0-4B9F773EA71C}"/>
              </a:ext>
            </a:extLst>
          </p:cNvPr>
          <p:cNvPicPr>
            <a:picLocks noChangeAspect="1" noChangeArrowheads="1"/>
          </p:cNvPicPr>
          <p:nvPr/>
        </p:nvPicPr>
        <p:blipFill>
          <a:blip r:embed="rId2">
            <a:alphaModFix amt="5000"/>
            <a:grayscl/>
            <a:extLst>
              <a:ext uri="{BEBA8EAE-BF5A-486C-A8C5-ECC9F3942E4B}">
                <a14:imgProps xmlns:a14="http://schemas.microsoft.com/office/drawing/2010/main">
                  <a14:imgLayer r:embed="rId3">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0"/>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647" y="5304194"/>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0" y="919341"/>
            <a:ext cx="9404520" cy="821558"/>
          </a:xfrm>
        </p:spPr>
        <p:txBody>
          <a:bodyPr>
            <a:normAutofit/>
          </a:bodyPr>
          <a:lstStyle/>
          <a:p>
            <a:pPr algn="ctr"/>
            <a:r>
              <a:rPr lang="en-US" sz="4000" dirty="0">
                <a:solidFill>
                  <a:schemeClr val="tx2"/>
                </a:solidFill>
                <a:latin typeface="Century Gothic" panose="020B0502020202020204" pitchFamily="34" charset="0"/>
              </a:rPr>
              <a:t>Campus Safety Update</a:t>
            </a:r>
            <a:endParaRPr lang="en-US" sz="4000" dirty="0">
              <a:solidFill>
                <a:schemeClr val="tx2"/>
              </a:solidFill>
              <a:latin typeface="Century Gothic" panose="020B0502020202020204" pitchFamily="34" charset="0"/>
              <a:cs typeface="Calibri" panose="020F0502020204030204" pitchFamily="34" charset="0"/>
            </a:endParaRP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9" name="TextBox 8">
            <a:extLst>
              <a:ext uri="{FF2B5EF4-FFF2-40B4-BE49-F238E27FC236}">
                <a16:creationId xmlns:a16="http://schemas.microsoft.com/office/drawing/2014/main" id="{E7091428-5143-4766-9D04-7CE7712FC082}"/>
              </a:ext>
            </a:extLst>
          </p:cNvPr>
          <p:cNvSpPr txBox="1"/>
          <p:nvPr/>
        </p:nvSpPr>
        <p:spPr>
          <a:xfrm>
            <a:off x="1183342" y="1856509"/>
            <a:ext cx="10668624" cy="3953326"/>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750"/>
              </a:spcAft>
              <a:buClrTx/>
              <a:buSzPct val="100000"/>
              <a:buFontTx/>
              <a:buNone/>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Armed Campus Safety Officers-Private Security Firm</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Researched contracted providers</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Colleges and District School Boards use similar services</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Extra services provided</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Credentialed hiring</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De-escalation</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‘Guardian’ type training (contracted rather than internal-see below)</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endParaRPr kumimoji="0" lang="en-US" sz="2400" b="0" i="0" u="none" strike="noStrike" kern="1200" cap="none" spc="0" normalizeH="0" baseline="0" noProof="0" dirty="0">
              <a:ln>
                <a:noFill/>
              </a:ln>
              <a:solidFill>
                <a:srgbClr val="122D3A"/>
              </a:solidFill>
              <a:effectLst/>
              <a:uLnTx/>
              <a:uFillTx/>
              <a:latin typeface="Source Sans Pro" panose="020B05030304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0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LM BEACH STATE COLLEGE SABIDURIA ES PODER 1933 Details, a Report by  Trademark Bank | Calendar Your Mark | Monitor Similar Marks">
            <a:extLst>
              <a:ext uri="{FF2B5EF4-FFF2-40B4-BE49-F238E27FC236}">
                <a16:creationId xmlns:a16="http://schemas.microsoft.com/office/drawing/2014/main" id="{C144AFCB-EA48-1B4B-BCBA-FC8D1B4B7393}"/>
              </a:ext>
            </a:extLst>
          </p:cNvPr>
          <p:cNvPicPr>
            <a:picLocks noChangeAspect="1" noChangeArrowheads="1"/>
          </p:cNvPicPr>
          <p:nvPr/>
        </p:nvPicPr>
        <p:blipFill>
          <a:blip r:embed="rId2">
            <a:alphaModFix amt="5000"/>
            <a:grayscl/>
            <a:extLst>
              <a:ext uri="{BEBA8EAE-BF5A-486C-A8C5-ECC9F3942E4B}">
                <a14:imgProps xmlns:a14="http://schemas.microsoft.com/office/drawing/2010/main">
                  <a14:imgLayer r:embed="rId3">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0"/>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467251" y="905769"/>
            <a:ext cx="9404520" cy="821558"/>
          </a:xfrm>
        </p:spPr>
        <p:txBody>
          <a:bodyPr>
            <a:noAutofit/>
          </a:bodyPr>
          <a:lstStyle/>
          <a:p>
            <a:pPr algn="ctr"/>
            <a:r>
              <a:rPr lang="en-US" sz="3200" dirty="0">
                <a:solidFill>
                  <a:schemeClr val="tx2"/>
                </a:solidFill>
                <a:latin typeface="Century Gothic" panose="020B0502020202020204" pitchFamily="34" charset="0"/>
                <a:cs typeface="Calibri" panose="020F0502020204030204" pitchFamily="34" charset="0"/>
              </a:rPr>
              <a:t>Armed Certified Safe School Officer Credentials</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9" name="TextBox 8">
            <a:extLst>
              <a:ext uri="{FF2B5EF4-FFF2-40B4-BE49-F238E27FC236}">
                <a16:creationId xmlns:a16="http://schemas.microsoft.com/office/drawing/2014/main" id="{E7091428-5143-4766-9D04-7CE7712FC082}"/>
              </a:ext>
            </a:extLst>
          </p:cNvPr>
          <p:cNvSpPr txBox="1"/>
          <p:nvPr/>
        </p:nvSpPr>
        <p:spPr>
          <a:xfrm>
            <a:off x="953975" y="1699180"/>
            <a:ext cx="10212403" cy="4538487"/>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750"/>
              </a:spcAft>
              <a:buClrTx/>
              <a:buSzPts val="1000"/>
              <a:buFontTx/>
              <a:buNone/>
              <a:tabLst>
                <a:tab pos="457200" algn="l"/>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Contract with Private Security Agency to Employ Security Officers who:</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Hold a class D and G security license</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Have completed 144 hours of required training pursuant to the </a:t>
            </a:r>
            <a:r>
              <a:rPr kumimoji="0" lang="en-US" sz="23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Aron </a:t>
            </a:r>
            <a:r>
              <a:rPr kumimoji="0" lang="en-US" sz="2300" b="0" i="1"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Feis</a:t>
            </a:r>
            <a:r>
              <a:rPr kumimoji="0" lang="en-US" sz="23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Guardian</a:t>
            </a:r>
            <a:r>
              <a:rPr kumimoji="0" lang="en-US" sz="2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program mandates</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Have passed a psychological evaluation administered by a licensed psychologist</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Have submitted to and passed an initial drug test and subsequent random drug tests as required by state statute</a:t>
            </a:r>
          </a:p>
          <a:p>
            <a:pPr marL="800100" marR="0" lvl="1"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Have successfully completed ongoing training, weapons inspection, and firearm qualifications on at least an annual basis</a:t>
            </a:r>
          </a:p>
        </p:txBody>
      </p:sp>
    </p:spTree>
    <p:extLst>
      <p:ext uri="{BB962C8B-B14F-4D97-AF65-F5344CB8AC3E}">
        <p14:creationId xmlns:p14="http://schemas.microsoft.com/office/powerpoint/2010/main" val="3914538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5">
            <a:alphaModFix amt="5000"/>
            <a:grayscl/>
            <a:extLst>
              <a:ext uri="{BEBA8EAE-BF5A-486C-A8C5-ECC9F3942E4B}">
                <a14:imgProps xmlns:a14="http://schemas.microsoft.com/office/drawing/2010/main">
                  <a14:imgLayer r:embed="rId6">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tx2"/>
                </a:solidFill>
                <a:latin typeface="Century Gothic" panose="020B0502020202020204" pitchFamily="34" charset="0"/>
                <a:cs typeface="Calibri" panose="020F0502020204030204" pitchFamily="34" charset="0"/>
              </a:rPr>
              <a:t>Title</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pic>
        <p:nvPicPr>
          <p:cNvPr id="2" name="OxBlueMovie (1)">
            <a:hlinkClick r:id="" action="ppaction://media"/>
            <a:extLst>
              <a:ext uri="{FF2B5EF4-FFF2-40B4-BE49-F238E27FC236}">
                <a16:creationId xmlns:a16="http://schemas.microsoft.com/office/drawing/2014/main" id="{C8AAC811-A35E-5CC2-D11E-BE7F2AB3469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58397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LM BEACH STATE COLLEGE SABIDURIA ES PODER 1933 Details, a Report by  Trademark Bank | Calendar Your Mark | Monitor Similar Marks">
            <a:extLst>
              <a:ext uri="{FF2B5EF4-FFF2-40B4-BE49-F238E27FC236}">
                <a16:creationId xmlns:a16="http://schemas.microsoft.com/office/drawing/2014/main" id="{BA757428-70C7-D4DC-3DD9-6CC7CA96A8B0}"/>
              </a:ext>
            </a:extLst>
          </p:cNvPr>
          <p:cNvPicPr>
            <a:picLocks noChangeAspect="1" noChangeArrowheads="1"/>
          </p:cNvPicPr>
          <p:nvPr/>
        </p:nvPicPr>
        <p:blipFill>
          <a:blip r:embed="rId2">
            <a:alphaModFix amt="5000"/>
            <a:grayscl/>
            <a:extLst>
              <a:ext uri="{BEBA8EAE-BF5A-486C-A8C5-ECC9F3942E4B}">
                <a14:imgProps xmlns:a14="http://schemas.microsoft.com/office/drawing/2010/main">
                  <a14:imgLayer r:embed="rId3">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0"/>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2372957"/>
            <a:ext cx="9972338" cy="3528410"/>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795102" y="956633"/>
            <a:ext cx="9404520" cy="821558"/>
          </a:xfrm>
        </p:spPr>
        <p:txBody>
          <a:bodyPr>
            <a:normAutofit/>
          </a:bodyPr>
          <a:lstStyle/>
          <a:p>
            <a:pPr algn="ctr"/>
            <a:r>
              <a:rPr lang="en-US" sz="4000" dirty="0">
                <a:solidFill>
                  <a:srgbClr val="006600"/>
                </a:solidFill>
                <a:latin typeface="Century Gothic" panose="020B0502020202020204" pitchFamily="34" charset="0"/>
                <a:cs typeface="Calibri" panose="020F0502020204030204" pitchFamily="34" charset="0"/>
              </a:rPr>
              <a:t> </a:t>
            </a:r>
            <a:r>
              <a:rPr lang="en-US" sz="4000" dirty="0">
                <a:solidFill>
                  <a:schemeClr val="tx2"/>
                </a:solidFill>
                <a:latin typeface="Century Gothic" panose="020B0502020202020204" pitchFamily="34" charset="0"/>
                <a:cs typeface="Calibri" panose="020F0502020204030204" pitchFamily="34" charset="0"/>
              </a:rPr>
              <a:t>Major Benefits</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9" name="TextBox 8">
            <a:extLst>
              <a:ext uri="{FF2B5EF4-FFF2-40B4-BE49-F238E27FC236}">
                <a16:creationId xmlns:a16="http://schemas.microsoft.com/office/drawing/2014/main" id="{E7091428-5143-4766-9D04-7CE7712FC082}"/>
              </a:ext>
            </a:extLst>
          </p:cNvPr>
          <p:cNvSpPr txBox="1"/>
          <p:nvPr/>
        </p:nvSpPr>
        <p:spPr>
          <a:xfrm>
            <a:off x="1183342" y="1835018"/>
            <a:ext cx="10172013" cy="6423746"/>
          </a:xfrm>
          <a:prstGeom prst="rect">
            <a:avLst/>
          </a:prstGeom>
          <a:noFill/>
        </p:spPr>
        <p:txBody>
          <a:bodyPr wrap="square" numCol="2">
            <a:spAutoFit/>
          </a:bodyPr>
          <a:lstStyle/>
          <a:p>
            <a:pPr marL="285750" marR="0" lvl="0" indent="-28575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Human Resources</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No recruitment or hiring</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Not responsible for discipline</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No collective bargaining</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Not responsible for employee benefits</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Legal/Risk Management</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Risk sharing through the Florida College System Risk Management Consortium</a:t>
            </a:r>
          </a:p>
          <a:p>
            <a:pPr marL="0" marR="0" lvl="0" indent="0" algn="l" defTabSz="457200" rtl="0" eaLnBrk="1" fontAlgn="auto" latinLnBrk="0" hangingPunct="1">
              <a:lnSpc>
                <a:spcPct val="107000"/>
              </a:lnSpc>
              <a:spcBef>
                <a:spcPts val="0"/>
              </a:spcBef>
              <a:spcAft>
                <a:spcPts val="750"/>
              </a:spcAft>
              <a:buClrTx/>
              <a:buSzPct val="100000"/>
              <a:buFontTx/>
              <a:buNone/>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750"/>
              </a:spcAft>
              <a:buClrTx/>
              <a:buSzPct val="100000"/>
              <a:buFontTx/>
              <a:buNone/>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750"/>
              </a:spcAft>
              <a:buClrTx/>
              <a:buSzPct val="100000"/>
              <a:buFontTx/>
              <a:buNone/>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Services</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Officers are knowledgeable and will comply with FERPA</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Behavioral Intervention Team (BIT)/Youth mental health training</a:t>
            </a:r>
          </a:p>
          <a:p>
            <a:pPr marL="742950" marR="0" lvl="1" indent="-285750" algn="l" defTabSz="457200" rtl="0" eaLnBrk="1" fontAlgn="auto" latinLnBrk="0" hangingPunct="1">
              <a:lnSpc>
                <a:spcPct val="107000"/>
              </a:lnSpc>
              <a:spcBef>
                <a:spcPts val="0"/>
              </a:spcBef>
              <a:spcAft>
                <a:spcPts val="750"/>
              </a:spcAft>
              <a:buClrTx/>
              <a:buSzPts val="1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de-escalation techniques</a:t>
            </a:r>
          </a:p>
        </p:txBody>
      </p:sp>
    </p:spTree>
    <p:extLst>
      <p:ext uri="{BB962C8B-B14F-4D97-AF65-F5344CB8AC3E}">
        <p14:creationId xmlns:p14="http://schemas.microsoft.com/office/powerpoint/2010/main" val="3072863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LM BEACH STATE COLLEGE SABIDURIA ES PODER 1933 Details, a Report by  Trademark Bank | Calendar Your Mark | Monitor Similar Marks">
            <a:extLst>
              <a:ext uri="{FF2B5EF4-FFF2-40B4-BE49-F238E27FC236}">
                <a16:creationId xmlns:a16="http://schemas.microsoft.com/office/drawing/2014/main" id="{F72A7B4F-0F72-0A30-8D23-4C0AEF594B5D}"/>
              </a:ext>
            </a:extLst>
          </p:cNvPr>
          <p:cNvPicPr>
            <a:picLocks noChangeAspect="1" noChangeArrowheads="1"/>
          </p:cNvPicPr>
          <p:nvPr/>
        </p:nvPicPr>
        <p:blipFill>
          <a:blip r:embed="rId2">
            <a:alphaModFix amt="5000"/>
            <a:grayscl/>
            <a:extLst>
              <a:ext uri="{BEBA8EAE-BF5A-486C-A8C5-ECC9F3942E4B}">
                <a14:imgProps xmlns:a14="http://schemas.microsoft.com/office/drawing/2010/main">
                  <a14:imgLayer r:embed="rId3">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0"/>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604138" y="991213"/>
            <a:ext cx="9404520" cy="821558"/>
          </a:xfrm>
        </p:spPr>
        <p:txBody>
          <a:bodyPr>
            <a:normAutofit/>
          </a:bodyPr>
          <a:lstStyle/>
          <a:p>
            <a:pPr algn="ctr"/>
            <a:r>
              <a:rPr lang="en-US" sz="4000" dirty="0">
                <a:solidFill>
                  <a:schemeClr val="tx2"/>
                </a:solidFill>
                <a:latin typeface="Century Gothic" panose="020B0502020202020204" pitchFamily="34" charset="0"/>
                <a:cs typeface="Calibri" panose="020F0502020204030204" pitchFamily="34" charset="0"/>
              </a:rPr>
              <a:t>Additional Benefits/Associated Costs</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9" name="TextBox 8">
            <a:extLst>
              <a:ext uri="{FF2B5EF4-FFF2-40B4-BE49-F238E27FC236}">
                <a16:creationId xmlns:a16="http://schemas.microsoft.com/office/drawing/2014/main" id="{E7091428-5143-4766-9D04-7CE7712FC082}"/>
              </a:ext>
            </a:extLst>
          </p:cNvPr>
          <p:cNvSpPr txBox="1"/>
          <p:nvPr/>
        </p:nvSpPr>
        <p:spPr>
          <a:xfrm>
            <a:off x="796255" y="1948831"/>
            <a:ext cx="10212403" cy="4219810"/>
          </a:xfrm>
          <a:prstGeom prst="rect">
            <a:avLst/>
          </a:prstGeom>
          <a:noFill/>
        </p:spPr>
        <p:txBody>
          <a:bodyPr wrap="square">
            <a:spAutoFit/>
          </a:bodyPr>
          <a:lstStyle/>
          <a:p>
            <a:pPr marL="742950" marR="0" lvl="1" indent="-28575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Ability to hire eight officers, two per campus</a:t>
            </a:r>
          </a:p>
          <a:p>
            <a:pPr marL="742950" marR="0" lvl="1" indent="-28575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Continuous coverage from open to close</a:t>
            </a:r>
          </a:p>
          <a:p>
            <a:pPr marL="742950" marR="0" lvl="1" indent="-28575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Dedicated officers integrated into safety services on campuses</a:t>
            </a:r>
          </a:p>
          <a:p>
            <a:pPr marL="742950" marR="0" lvl="1" indent="-28575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$35-45 hourly range</a:t>
            </a:r>
          </a:p>
          <a:p>
            <a:pPr marL="1257300" marR="0" lvl="2" indent="-342900" algn="l" defTabSz="457200" rtl="0" eaLnBrk="1" fontAlgn="auto" latinLnBrk="0" hangingPunct="1">
              <a:lnSpc>
                <a:spcPct val="107000"/>
              </a:lnSpc>
              <a:spcBef>
                <a:spcPts val="0"/>
              </a:spcBef>
              <a:spcAft>
                <a:spcPts val="750"/>
              </a:spcAft>
              <a:buClrTx/>
              <a:buSzPct val="50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Approximately $650,000 Annual Budget</a:t>
            </a:r>
          </a:p>
          <a:p>
            <a:pPr marL="1257300" marR="0" lvl="2" indent="-342900" algn="l" defTabSz="457200" rtl="0" eaLnBrk="1" fontAlgn="auto" latinLnBrk="0" hangingPunct="1">
              <a:lnSpc>
                <a:spcPct val="107000"/>
              </a:lnSpc>
              <a:spcBef>
                <a:spcPts val="0"/>
              </a:spcBef>
              <a:spcAft>
                <a:spcPts val="750"/>
              </a:spcAft>
              <a:buClrTx/>
              <a:buSzPct val="50000"/>
              <a:buFont typeface="Courier New" panose="02070309020205020404" pitchFamily="49" charset="0"/>
              <a:buChar char="o"/>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Approximately twice the service hours with dedicated staff instead of random sworn officers on detail</a:t>
            </a:r>
          </a:p>
          <a:p>
            <a:pPr marL="742950" marR="0" lvl="1" indent="-285750" algn="l" defTabSz="457200" rtl="0" eaLnBrk="1" fontAlgn="auto" latinLnBrk="0" hangingPunct="1">
              <a:lnSpc>
                <a:spcPct val="107000"/>
              </a:lnSpc>
              <a:spcBef>
                <a:spcPts val="0"/>
              </a:spcBef>
              <a:spcAft>
                <a:spcPts val="750"/>
              </a:spcAft>
              <a:buClrTx/>
              <a:buSzPts val="1000"/>
              <a:buFont typeface="Arial" panose="020B0604020202020204" pitchFamily="34" charset="0"/>
              <a:buChar char="•"/>
              <a:tabLst>
                <a:tab pos="457200" algn="l"/>
              </a:tabLst>
              <a:defRPr/>
            </a:pPr>
            <a:endPar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Times New Roman" panose="02020603050405020304" pitchFamily="18" charset="0"/>
            </a:endParaRPr>
          </a:p>
          <a:p>
            <a:pPr marL="457200" marR="0" lvl="1" indent="0" algn="l" defTabSz="457200" rtl="0" eaLnBrk="1" fontAlgn="auto" latinLnBrk="0" hangingPunct="1">
              <a:lnSpc>
                <a:spcPct val="107000"/>
              </a:lnSpc>
              <a:spcBef>
                <a:spcPts val="0"/>
              </a:spcBef>
              <a:spcAft>
                <a:spcPts val="750"/>
              </a:spcAft>
              <a:buClrTx/>
              <a:buSzPts val="1000"/>
              <a:buFontTx/>
              <a:buNone/>
              <a:tabLst>
                <a:tab pos="457200" algn="l"/>
              </a:tabLst>
              <a:defRPr/>
            </a:pPr>
            <a:endPar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54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LM BEACH STATE COLLEGE SABIDURIA ES PODER 1933 Details, a Report by  Trademark Bank | Calendar Your Mark | Monitor Similar Marks">
            <a:extLst>
              <a:ext uri="{FF2B5EF4-FFF2-40B4-BE49-F238E27FC236}">
                <a16:creationId xmlns:a16="http://schemas.microsoft.com/office/drawing/2014/main" id="{FD967A80-F820-C8F8-772F-D4FD36B3FF55}"/>
              </a:ext>
            </a:extLst>
          </p:cNvPr>
          <p:cNvPicPr>
            <a:picLocks noChangeAspect="1" noChangeArrowheads="1"/>
          </p:cNvPicPr>
          <p:nvPr/>
        </p:nvPicPr>
        <p:blipFill>
          <a:blip r:embed="rId2">
            <a:alphaModFix amt="5000"/>
            <a:grayscl/>
            <a:extLst>
              <a:ext uri="{BEBA8EAE-BF5A-486C-A8C5-ECC9F3942E4B}">
                <a14:imgProps xmlns:a14="http://schemas.microsoft.com/office/drawing/2010/main">
                  <a14:imgLayer r:embed="rId3">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0"/>
            <a:ext cx="7419972" cy="7309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529402" y="877441"/>
            <a:ext cx="9404520" cy="821558"/>
          </a:xfrm>
        </p:spPr>
        <p:txBody>
          <a:bodyPr>
            <a:normAutofit/>
          </a:bodyPr>
          <a:lstStyle/>
          <a:p>
            <a:pPr algn="ctr"/>
            <a:r>
              <a:rPr lang="en-US" sz="4000" dirty="0">
                <a:solidFill>
                  <a:schemeClr val="tx2"/>
                </a:solidFill>
                <a:latin typeface="Century Gothic" panose="020B0502020202020204" pitchFamily="34" charset="0"/>
              </a:rPr>
              <a:t>Law Enforcement Agencies Update </a:t>
            </a:r>
            <a:endParaRPr lang="en-US" sz="4000" dirty="0">
              <a:solidFill>
                <a:schemeClr val="tx2"/>
              </a:solidFill>
              <a:latin typeface="Century Gothic" panose="020B0502020202020204" pitchFamily="34" charset="0"/>
              <a:cs typeface="Calibri" panose="020F0502020204030204" pitchFamily="34" charset="0"/>
            </a:endParaRP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9" name="TextBox 8">
            <a:extLst>
              <a:ext uri="{FF2B5EF4-FFF2-40B4-BE49-F238E27FC236}">
                <a16:creationId xmlns:a16="http://schemas.microsoft.com/office/drawing/2014/main" id="{E7091428-5143-4766-9D04-7CE7712FC082}"/>
              </a:ext>
            </a:extLst>
          </p:cNvPr>
          <p:cNvSpPr txBox="1"/>
          <p:nvPr/>
        </p:nvSpPr>
        <p:spPr>
          <a:xfrm>
            <a:off x="1116534" y="1968020"/>
            <a:ext cx="10230257" cy="4222310"/>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750"/>
              </a:spcAft>
              <a:buClrTx/>
              <a:buSzPts val="1000"/>
              <a:buFontTx/>
              <a:buNone/>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Palm Beach County Sheriff’s Office</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Only full-time Officers/40 hours per week</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Multi-year contractual agreement, must hire additional officers  </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$172,000 plus benefits (school officer contract)</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Six months to one year to implement</a:t>
            </a:r>
          </a:p>
          <a:p>
            <a:pPr marL="342900" marR="0" lvl="0" indent="-34290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Can not guarantee coverage if short of staff</a:t>
            </a:r>
          </a:p>
          <a:p>
            <a:pPr marL="0" marR="0" lvl="0" indent="0" algn="l" defTabSz="457200" rtl="0" eaLnBrk="1" fontAlgn="auto" latinLnBrk="0" hangingPunct="1">
              <a:lnSpc>
                <a:spcPct val="107000"/>
              </a:lnSpc>
              <a:spcBef>
                <a:spcPts val="0"/>
              </a:spcBef>
              <a:spcAft>
                <a:spcPts val="750"/>
              </a:spcAft>
              <a:buClrTx/>
              <a:buSzPts val="1000"/>
              <a:buFontTx/>
              <a:buNone/>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Palm Beach Gardens Police Department</a:t>
            </a:r>
          </a:p>
          <a:p>
            <a:pPr marL="285750" marR="0" lvl="0" indent="-28575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Will not offer a contract due to current demand </a:t>
            </a:r>
          </a:p>
          <a:p>
            <a:pPr marL="285750" marR="0" lvl="0" indent="-285750" algn="l" defTabSz="457200" rtl="0" eaLnBrk="1" fontAlgn="auto" latinLnBrk="0" hangingPunct="1">
              <a:lnSpc>
                <a:spcPct val="107000"/>
              </a:lnSpc>
              <a:spcBef>
                <a:spcPts val="0"/>
              </a:spcBef>
              <a:spcAft>
                <a:spcPts val="750"/>
              </a:spcAft>
              <a:buClrTx/>
              <a:buSzPct val="100000"/>
              <a:buFont typeface="Arial" panose="020B0604020202020204" pitchFamily="34" charset="0"/>
              <a:buChar char="•"/>
              <a:tabLst>
                <a:tab pos="4572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Can not guarantee coverage if short of staff</a:t>
            </a:r>
          </a:p>
        </p:txBody>
      </p:sp>
    </p:spTree>
    <p:extLst>
      <p:ext uri="{BB962C8B-B14F-4D97-AF65-F5344CB8AC3E}">
        <p14:creationId xmlns:p14="http://schemas.microsoft.com/office/powerpoint/2010/main" val="1761349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LM BEACH STATE COLLEGE SABIDURIA ES PODER 1933 Details, a Report by  Trademark Bank | Calendar Your Mark | Monitor Similar Marks">
            <a:extLst>
              <a:ext uri="{FF2B5EF4-FFF2-40B4-BE49-F238E27FC236}">
                <a16:creationId xmlns:a16="http://schemas.microsoft.com/office/drawing/2014/main" id="{FD967A80-F820-C8F8-772F-D4FD36B3FF55}"/>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172" y="176574"/>
            <a:ext cx="7419972" cy="7309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751160" y="906160"/>
            <a:ext cx="9404520" cy="821558"/>
          </a:xfrm>
        </p:spPr>
        <p:txBody>
          <a:bodyPr>
            <a:noAutofit/>
          </a:bodyPr>
          <a:lstStyle/>
          <a:p>
            <a:pPr algn="ctr"/>
            <a:r>
              <a:rPr lang="en-US" sz="2600" dirty="0">
                <a:solidFill>
                  <a:schemeClr val="tx2"/>
                </a:solidFill>
                <a:latin typeface="Century Gothic" panose="020B0502020202020204" pitchFamily="34" charset="0"/>
              </a:rPr>
              <a:t>Augment Safety Officers with Contracted Armed Security</a:t>
            </a:r>
            <a:endParaRPr lang="en-US" sz="2600" dirty="0">
              <a:solidFill>
                <a:schemeClr val="tx2"/>
              </a:solidFill>
              <a:latin typeface="Century Gothic" panose="020B0502020202020204" pitchFamily="34" charset="0"/>
              <a:cs typeface="Calibri" panose="020F0502020204030204" pitchFamily="34" charset="0"/>
            </a:endParaRP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9" name="TextBox 8">
            <a:extLst>
              <a:ext uri="{FF2B5EF4-FFF2-40B4-BE49-F238E27FC236}">
                <a16:creationId xmlns:a16="http://schemas.microsoft.com/office/drawing/2014/main" id="{E7091428-5143-4766-9D04-7CE7712FC082}"/>
              </a:ext>
            </a:extLst>
          </p:cNvPr>
          <p:cNvSpPr txBox="1"/>
          <p:nvPr/>
        </p:nvSpPr>
        <p:spPr>
          <a:xfrm>
            <a:off x="1415138" y="2873471"/>
            <a:ext cx="10230257" cy="112146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750"/>
              </a:spcAft>
              <a:buClrTx/>
              <a:buSzPts val="1000"/>
              <a:buFontTx/>
              <a:buNone/>
              <a:tabLst>
                <a:tab pos="457200" algn="l"/>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Approve contracting with professional security firm to provide armed officers to augment campus safety.</a:t>
            </a:r>
          </a:p>
        </p:txBody>
      </p:sp>
    </p:spTree>
    <p:extLst>
      <p:ext uri="{BB962C8B-B14F-4D97-AF65-F5344CB8AC3E}">
        <p14:creationId xmlns:p14="http://schemas.microsoft.com/office/powerpoint/2010/main" val="696273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3221318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Connector 17">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5AE199-F05E-4D8F-A9EE-A6D74FCF0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BF1884-0671-4DDE-AFF3-221AEF7FE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7D3675EA-A6A5-8E8A-31D6-E4B38EFF963B}"/>
              </a:ext>
            </a:extLst>
          </p:cNvPr>
          <p:cNvSpPr>
            <a:spLocks noGrp="1"/>
          </p:cNvSpPr>
          <p:nvPr>
            <p:ph type="subTitle" idx="1"/>
          </p:nvPr>
        </p:nvSpPr>
        <p:spPr>
          <a:xfrm>
            <a:off x="1360513" y="3642566"/>
            <a:ext cx="5690795" cy="2796017"/>
          </a:xfrm>
        </p:spPr>
        <p:txBody>
          <a:bodyPr vert="horz" lIns="0" tIns="45720" rIns="0" bIns="45720" rtlCol="0">
            <a:normAutofit/>
          </a:bodyPr>
          <a:lstStyle/>
          <a:p>
            <a:pPr indent="-228600">
              <a:buFont typeface="Calibri" panose="020F0502020204030204" pitchFamily="34" charset="0"/>
              <a:buChar char="•"/>
            </a:pPr>
            <a:endParaRPr lang="en-US" sz="1800" dirty="0">
              <a:solidFill>
                <a:srgbClr val="FFFFFF"/>
              </a:solidFill>
              <a:latin typeface="+mn-lt"/>
            </a:endParaRPr>
          </a:p>
          <a:p>
            <a:endParaRPr lang="en-US" sz="1800" dirty="0">
              <a:solidFill>
                <a:srgbClr val="FFFFFF"/>
              </a:solidFill>
              <a:latin typeface="+mn-lt"/>
            </a:endParaRPr>
          </a:p>
        </p:txBody>
      </p:sp>
      <p:sp>
        <p:nvSpPr>
          <p:cNvPr id="24" name="Rectangle 23">
            <a:extLst>
              <a:ext uri="{FF2B5EF4-FFF2-40B4-BE49-F238E27FC236}">
                <a16:creationId xmlns:a16="http://schemas.microsoft.com/office/drawing/2014/main" id="{2B7E2B88-7436-4EE0-81B8-73DAC6E99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EBD78DE-2354-45E0-AAA8-CBBC1816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CEAEFE74-8F93-1D68-B7F3-67EC761E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579" y="2693604"/>
            <a:ext cx="3609294" cy="1470787"/>
          </a:xfrm>
          <a:prstGeom prst="rect">
            <a:avLst/>
          </a:prstGeom>
        </p:spPr>
      </p:pic>
      <p:sp>
        <p:nvSpPr>
          <p:cNvPr id="28" name="Rectangle 27">
            <a:extLst>
              <a:ext uri="{FF2B5EF4-FFF2-40B4-BE49-F238E27FC236}">
                <a16:creationId xmlns:a16="http://schemas.microsoft.com/office/drawing/2014/main" id="{93635534-A48C-4194-B454-E2ED2AFAE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boat parked next to a body of water&#10;&#10;Description automatically generated">
            <a:extLst>
              <a:ext uri="{FF2B5EF4-FFF2-40B4-BE49-F238E27FC236}">
                <a16:creationId xmlns:a16="http://schemas.microsoft.com/office/drawing/2014/main" id="{F79DB4BC-2336-8136-9BB6-11010451F85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161" r="17461" b="2"/>
          <a:stretch/>
        </p:blipFill>
        <p:spPr>
          <a:xfrm>
            <a:off x="7632732" y="0"/>
            <a:ext cx="4559268" cy="2361916"/>
          </a:xfrm>
          <a:prstGeom prst="rect">
            <a:avLst/>
          </a:prstGeom>
        </p:spPr>
      </p:pic>
      <p:pic>
        <p:nvPicPr>
          <p:cNvPr id="10" name="Picture 9">
            <a:extLst>
              <a:ext uri="{FF2B5EF4-FFF2-40B4-BE49-F238E27FC236}">
                <a16:creationId xmlns:a16="http://schemas.microsoft.com/office/drawing/2014/main" id="{98521670-2181-209E-D24C-C6CA14885D40}"/>
              </a:ext>
            </a:extLst>
          </p:cNvPr>
          <p:cNvPicPr>
            <a:picLocks noChangeAspect="1"/>
          </p:cNvPicPr>
          <p:nvPr/>
        </p:nvPicPr>
        <p:blipFill>
          <a:blip r:embed="rId5"/>
          <a:stretch>
            <a:fillRect/>
          </a:stretch>
        </p:blipFill>
        <p:spPr>
          <a:xfrm>
            <a:off x="7632731" y="4472925"/>
            <a:ext cx="4557727" cy="2391834"/>
          </a:xfrm>
          <a:prstGeom prst="rect">
            <a:avLst/>
          </a:prstGeom>
        </p:spPr>
      </p:pic>
      <p:sp>
        <p:nvSpPr>
          <p:cNvPr id="8" name="TextBox 7">
            <a:extLst>
              <a:ext uri="{FF2B5EF4-FFF2-40B4-BE49-F238E27FC236}">
                <a16:creationId xmlns:a16="http://schemas.microsoft.com/office/drawing/2014/main" id="{ECD43F63-E2B6-FFD5-8C96-4FAD1BACDE95}"/>
              </a:ext>
            </a:extLst>
          </p:cNvPr>
          <p:cNvSpPr txBox="1"/>
          <p:nvPr/>
        </p:nvSpPr>
        <p:spPr>
          <a:xfrm>
            <a:off x="-1541" y="295564"/>
            <a:ext cx="75478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Palm Beach State College </a:t>
            </a:r>
            <a:b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District Board of Trustees Meeting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985F0D-3469-B88F-548C-D2A4BF5ADD30}"/>
              </a:ext>
            </a:extLst>
          </p:cNvPr>
          <p:cNvSpPr txBox="1"/>
          <p:nvPr/>
        </p:nvSpPr>
        <p:spPr>
          <a:xfrm>
            <a:off x="1130959" y="2260272"/>
            <a:ext cx="6427349"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President’s 2023-2024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Goals</a:t>
            </a:r>
            <a:endPar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BE4F972-3E2D-646E-2488-ACDD8DBCEB79}"/>
              </a:ext>
            </a:extLst>
          </p:cNvPr>
          <p:cNvSpPr txBox="1"/>
          <p:nvPr/>
        </p:nvSpPr>
        <p:spPr>
          <a:xfrm>
            <a:off x="523059" y="4113993"/>
            <a:ext cx="7168726" cy="228004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30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Calibri" panose="020F0502020204030204" pitchFamily="34" charset="0"/>
              </a:rPr>
              <a:t>Ava L. Parker, J.D.</a:t>
            </a: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30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rPr>
              <a:t>President</a:t>
            </a: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endParaRPr kumimoji="0" lang="en-US" sz="30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r>
              <a:rPr kumimoji="0" lang="en-US" sz="2900" b="0" i="0" u="none" strike="noStrike" kern="1200" cap="none" spc="200" normalizeH="0" baseline="0" noProof="0" dirty="0">
                <a:ln>
                  <a:noFill/>
                </a:ln>
                <a:solidFill>
                  <a:prstClr val="black"/>
                </a:solidFill>
                <a:effectLst/>
                <a:uLnTx/>
                <a:uFillTx/>
                <a:latin typeface="Book Antiqua" panose="02040602050305030304" pitchFamily="18" charset="0"/>
                <a:ea typeface="+mn-ea"/>
                <a:cs typeface="+mn-cs"/>
              </a:rPr>
              <a:t>October 17, 2023</a:t>
            </a:r>
          </a:p>
        </p:txBody>
      </p:sp>
      <p:pic>
        <p:nvPicPr>
          <p:cNvPr id="18" name="Picture 17" descr="Logo&#10;&#10;Description automatically generated">
            <a:extLst>
              <a:ext uri="{FF2B5EF4-FFF2-40B4-BE49-F238E27FC236}">
                <a16:creationId xmlns:a16="http://schemas.microsoft.com/office/drawing/2014/main" id="{47C18EAF-A943-AF68-47DF-A7E6043DE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52" y="1757585"/>
            <a:ext cx="1355301" cy="1353042"/>
          </a:xfrm>
          <a:prstGeom prst="rect">
            <a:avLst/>
          </a:prstGeom>
        </p:spPr>
      </p:pic>
    </p:spTree>
    <p:extLst>
      <p:ext uri="{BB962C8B-B14F-4D97-AF65-F5344CB8AC3E}">
        <p14:creationId xmlns:p14="http://schemas.microsoft.com/office/powerpoint/2010/main" val="540787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ALM BEACH STATE COLLEGE SABIDURIA ES PODER 1933 Details, a Report by  Trademark Bank | Calendar Your Mark | Monitor Similar Marks">
            <a:extLst>
              <a:ext uri="{FF2B5EF4-FFF2-40B4-BE49-F238E27FC236}">
                <a16:creationId xmlns:a16="http://schemas.microsoft.com/office/drawing/2014/main" id="{FDB3775A-3D32-468E-AD5D-98307E7EF3B0}"/>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90474"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054F0AC-EBD4-42A9-9D85-A8CDEC045608}"/>
              </a:ext>
            </a:extLst>
          </p:cNvPr>
          <p:cNvSpPr>
            <a:spLocks noGrp="1"/>
          </p:cNvSpPr>
          <p:nvPr>
            <p:ph idx="1"/>
          </p:nvPr>
        </p:nvSpPr>
        <p:spPr>
          <a:xfrm>
            <a:off x="1288869" y="1759619"/>
            <a:ext cx="11214374" cy="4632472"/>
          </a:xfrm>
        </p:spPr>
        <p:txBody>
          <a:bodyPr vert="horz" lIns="0" tIns="45720" rIns="0" bIns="45720" rtlCol="0" anchor="t">
            <a:normAutofit/>
          </a:bodyPr>
          <a:lstStyle/>
          <a:p>
            <a:r>
              <a:rPr lang="en-US" sz="3000" dirty="0"/>
              <a:t>Goal 1:   Retention</a:t>
            </a:r>
          </a:p>
          <a:p>
            <a:r>
              <a:rPr lang="en-US" sz="3000" dirty="0"/>
              <a:t>Goal 2:   Fundraising</a:t>
            </a:r>
          </a:p>
          <a:p>
            <a:r>
              <a:rPr lang="en-US" sz="3000" dirty="0"/>
              <a:t>Goal 3:   Security</a:t>
            </a:r>
          </a:p>
          <a:p>
            <a:r>
              <a:rPr lang="en-US" sz="3000" dirty="0"/>
              <a:t>Goal 4:   Procurement &amp; Contracting</a:t>
            </a:r>
          </a:p>
          <a:p>
            <a:r>
              <a:rPr lang="en-US" sz="3000" dirty="0"/>
              <a:t>Goal 5:   Sixth Avenue Improvement</a:t>
            </a:r>
          </a:p>
          <a:p>
            <a:r>
              <a:rPr lang="en-US" sz="3000" dirty="0"/>
              <a:t>Goal 6:   90</a:t>
            </a:r>
            <a:r>
              <a:rPr lang="en-US" sz="3000" baseline="30000" dirty="0"/>
              <a:t>th</a:t>
            </a:r>
            <a:r>
              <a:rPr lang="en-US" sz="3000" dirty="0"/>
              <a:t> Anniversary Celebration </a:t>
            </a:r>
          </a:p>
          <a:p>
            <a:r>
              <a:rPr lang="en-US" sz="3000" dirty="0"/>
              <a:t>Goal 7:  </a:t>
            </a:r>
            <a:r>
              <a:rPr lang="en-US" sz="3000" dirty="0">
                <a:ea typeface="Calibri" panose="020F0502020204030204"/>
                <a:cs typeface="Calibri" panose="020F0502020204030204"/>
              </a:rPr>
              <a:t>Establish More Business Partnerships</a:t>
            </a:r>
          </a:p>
        </p:txBody>
      </p:sp>
      <p:pic>
        <p:nvPicPr>
          <p:cNvPr id="2" name="Picture 1" descr="Logo&#10;&#10;Description automatically generated">
            <a:extLst>
              <a:ext uri="{FF2B5EF4-FFF2-40B4-BE49-F238E27FC236}">
                <a16:creationId xmlns:a16="http://schemas.microsoft.com/office/drawing/2014/main" id="{7D92C1E9-9862-9A4E-0E11-FB574F27A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8" name="Title 1">
            <a:extLst>
              <a:ext uri="{FF2B5EF4-FFF2-40B4-BE49-F238E27FC236}">
                <a16:creationId xmlns:a16="http://schemas.microsoft.com/office/drawing/2014/main" id="{A0D9D13B-6886-6616-81DA-1457534A39C9}"/>
              </a:ext>
            </a:extLst>
          </p:cNvPr>
          <p:cNvSpPr>
            <a:spLocks noGrp="1"/>
          </p:cNvSpPr>
          <p:nvPr>
            <p:ph type="title"/>
          </p:nvPr>
        </p:nvSpPr>
        <p:spPr>
          <a:xfrm>
            <a:off x="1815815" y="687870"/>
            <a:ext cx="9404520" cy="821558"/>
          </a:xfrm>
        </p:spPr>
        <p:txBody>
          <a:bodyPr>
            <a:normAutofit fontScale="90000"/>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President’s 2023-2024 Goals - Summary</a:t>
            </a:r>
          </a:p>
        </p:txBody>
      </p:sp>
    </p:spTree>
    <p:extLst>
      <p:ext uri="{BB962C8B-B14F-4D97-AF65-F5344CB8AC3E}">
        <p14:creationId xmlns:p14="http://schemas.microsoft.com/office/powerpoint/2010/main" val="4024359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Goal 1: Retention</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Content Placeholder 2">
            <a:extLst>
              <a:ext uri="{FF2B5EF4-FFF2-40B4-BE49-F238E27FC236}">
                <a16:creationId xmlns:a16="http://schemas.microsoft.com/office/drawing/2014/main" id="{597CF395-476B-98AB-F3F3-A68F5C158286}"/>
              </a:ext>
            </a:extLst>
          </p:cNvPr>
          <p:cNvSpPr txBox="1">
            <a:spLocks/>
          </p:cNvSpPr>
          <p:nvPr/>
        </p:nvSpPr>
        <p:spPr>
          <a:xfrm>
            <a:off x="1209975" y="2042943"/>
            <a:ext cx="9972339" cy="442378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endPar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endParaRPr>
          </a:p>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rPr>
              <a:t>Implement programming and develop a culture to improve the re-enrollment and retention rates from fall to spring and spring to fall semester by 5%.</a:t>
            </a:r>
          </a:p>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endPar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794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539" y="569610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70294" y="849590"/>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Goal 2: Fundraising</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Content Placeholder 2">
            <a:extLst>
              <a:ext uri="{FF2B5EF4-FFF2-40B4-BE49-F238E27FC236}">
                <a16:creationId xmlns:a16="http://schemas.microsoft.com/office/drawing/2014/main" id="{E5B75383-D6BA-D034-140A-09C91A1A799A}"/>
              </a:ext>
            </a:extLst>
          </p:cNvPr>
          <p:cNvSpPr txBox="1">
            <a:spLocks/>
          </p:cNvSpPr>
          <p:nvPr/>
        </p:nvSpPr>
        <p:spPr>
          <a:xfrm>
            <a:off x="1183342" y="1971923"/>
            <a:ext cx="9972338" cy="480271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0988" marR="0" lvl="0" indent="352425" algn="l"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Char char=" "/>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mn-cs"/>
              </a:rPr>
              <a:t>July 1, 2023 – June 30, 2024; $15M</a:t>
            </a:r>
          </a:p>
          <a:p>
            <a:pPr marL="457200" marR="0" lvl="1" indent="-457200" algn="l" defTabSz="914400" rtl="0" eaLnBrk="1" fontAlgn="auto" latinLnBrk="0" hangingPunct="1">
              <a:lnSpc>
                <a:spcPct val="100000"/>
              </a:lnSpc>
              <a:spcBef>
                <a:spcPts val="0"/>
              </a:spcBef>
              <a:spcAft>
                <a:spcPts val="400"/>
              </a:spcAft>
              <a:buClr>
                <a:srgbClr val="99CB38"/>
              </a:buClr>
              <a:buSzTx/>
              <a:buFont typeface="Calibri"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Funds raised for the last five years:</a:t>
            </a:r>
          </a:p>
          <a:p>
            <a:pPr marL="800100" marR="0" lvl="1" indent="-34290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2018-2019: $3.2M</a:t>
            </a:r>
          </a:p>
          <a:p>
            <a:pPr marL="800100" marR="0" lvl="1" indent="-34290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2019-2020: $13.2M</a:t>
            </a:r>
          </a:p>
          <a:p>
            <a:pPr marL="800100" marR="0" lvl="1" indent="-34290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2020-2021: $4.4M</a:t>
            </a:r>
          </a:p>
          <a:p>
            <a:pPr marL="800100" marR="0" lvl="1" indent="-34290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2021-2022 $4.7M</a:t>
            </a:r>
          </a:p>
          <a:p>
            <a:pPr marL="800100" marR="0" lvl="1" indent="-34290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2022-2023 $14.2M</a:t>
            </a:r>
          </a:p>
          <a:p>
            <a:pPr marL="914400" marR="0" lvl="1" indent="-45720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239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Goal 3: Security</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Content Placeholder 2">
            <a:extLst>
              <a:ext uri="{FF2B5EF4-FFF2-40B4-BE49-F238E27FC236}">
                <a16:creationId xmlns:a16="http://schemas.microsoft.com/office/drawing/2014/main" id="{759034E4-4BF4-A4DE-55A1-EF75936CBF65}"/>
              </a:ext>
            </a:extLst>
          </p:cNvPr>
          <p:cNvSpPr txBox="1">
            <a:spLocks/>
          </p:cNvSpPr>
          <p:nvPr/>
        </p:nvSpPr>
        <p:spPr>
          <a:xfrm>
            <a:off x="1036320" y="2034517"/>
            <a:ext cx="10184016" cy="441190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endParaRPr kumimoji="0" lang="en-US" sz="32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endParaRPr>
          </a:p>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rPr>
              <a:t>Recommend and implement an armed security system to support or replace the current non-sworn security service at the College.</a:t>
            </a:r>
          </a:p>
          <a:p>
            <a:pPr marL="91440" marR="0" lvl="0" indent="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30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A42A5-A60B-449B-525E-2A3DB29ED68E}"/>
              </a:ext>
            </a:extLst>
          </p:cNvPr>
          <p:cNvPicPr>
            <a:picLocks noChangeAspect="1"/>
          </p:cNvPicPr>
          <p:nvPr/>
        </p:nvPicPr>
        <p:blipFill>
          <a:blip r:embed="rId3"/>
          <a:stretch>
            <a:fillRect/>
          </a:stretch>
        </p:blipFill>
        <p:spPr>
          <a:xfrm>
            <a:off x="126618" y="141546"/>
            <a:ext cx="9539896" cy="6237637"/>
          </a:xfrm>
          <a:prstGeom prst="rect">
            <a:avLst/>
          </a:prstGeom>
        </p:spPr>
      </p:pic>
      <p:sp>
        <p:nvSpPr>
          <p:cNvPr id="4" name="TextBox 3">
            <a:extLst>
              <a:ext uri="{FF2B5EF4-FFF2-40B4-BE49-F238E27FC236}">
                <a16:creationId xmlns:a16="http://schemas.microsoft.com/office/drawing/2014/main" id="{CFA641A5-AC98-4C63-E4DC-57231AE6375B}"/>
              </a:ext>
            </a:extLst>
          </p:cNvPr>
          <p:cNvSpPr txBox="1"/>
          <p:nvPr/>
        </p:nvSpPr>
        <p:spPr>
          <a:xfrm>
            <a:off x="0" y="6439455"/>
            <a:ext cx="447963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Picture curtesy of  Greg Lovett, The Palm Beach Post, 10/12/23</a:t>
            </a:r>
          </a:p>
        </p:txBody>
      </p:sp>
      <p:sp>
        <p:nvSpPr>
          <p:cNvPr id="5" name="TextBox 4">
            <a:extLst>
              <a:ext uri="{FF2B5EF4-FFF2-40B4-BE49-F238E27FC236}">
                <a16:creationId xmlns:a16="http://schemas.microsoft.com/office/drawing/2014/main" id="{FE9D18E6-5BB8-4CBD-AF1E-BC970F93FAAB}"/>
              </a:ext>
            </a:extLst>
          </p:cNvPr>
          <p:cNvSpPr txBox="1"/>
          <p:nvPr/>
        </p:nvSpPr>
        <p:spPr>
          <a:xfrm>
            <a:off x="9772645" y="1066513"/>
            <a:ext cx="2291443" cy="341632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nearly 250,000 sq.ft. venue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75 ft tall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300 ft. wide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447 ft. long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1500 seating capacity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Georgia Pro" panose="020B0604020202020204" pitchFamily="18" charset="0"/>
                <a:ea typeface="+mn-ea"/>
                <a:cs typeface="+mn-cs"/>
              </a:rPr>
              <a:t> </a:t>
            </a:r>
          </a:p>
        </p:txBody>
      </p:sp>
      <p:pic>
        <p:nvPicPr>
          <p:cNvPr id="2" name="Picture 1">
            <a:extLst>
              <a:ext uri="{FF2B5EF4-FFF2-40B4-BE49-F238E27FC236}">
                <a16:creationId xmlns:a16="http://schemas.microsoft.com/office/drawing/2014/main" id="{90C96EDC-91A9-EF56-1D97-863550EE266F}"/>
              </a:ext>
            </a:extLst>
          </p:cNvPr>
          <p:cNvPicPr>
            <a:picLocks noChangeAspect="1"/>
          </p:cNvPicPr>
          <p:nvPr/>
        </p:nvPicPr>
        <p:blipFill>
          <a:blip r:embed="rId4"/>
          <a:stretch>
            <a:fillRect/>
          </a:stretch>
        </p:blipFill>
        <p:spPr>
          <a:xfrm>
            <a:off x="9773939" y="5772281"/>
            <a:ext cx="2291443" cy="931791"/>
          </a:xfrm>
          <a:prstGeom prst="rect">
            <a:avLst/>
          </a:prstGeom>
        </p:spPr>
      </p:pic>
    </p:spTree>
    <p:extLst>
      <p:ext uri="{BB962C8B-B14F-4D97-AF65-F5344CB8AC3E}">
        <p14:creationId xmlns:p14="http://schemas.microsoft.com/office/powerpoint/2010/main" val="2786385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Goal 4: Procurement &amp; Contracting</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Content Placeholder 2">
            <a:extLst>
              <a:ext uri="{FF2B5EF4-FFF2-40B4-BE49-F238E27FC236}">
                <a16:creationId xmlns:a16="http://schemas.microsoft.com/office/drawing/2014/main" id="{91827C03-8606-75BA-6675-EC757F180A0C}"/>
              </a:ext>
            </a:extLst>
          </p:cNvPr>
          <p:cNvSpPr txBox="1">
            <a:spLocks/>
          </p:cNvSpPr>
          <p:nvPr/>
        </p:nvSpPr>
        <p:spPr>
          <a:xfrm>
            <a:off x="1180786" y="2496248"/>
            <a:ext cx="10018788" cy="268924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rPr>
              <a:t>Review contracting and procurement processes and as necessary modify to align with statewide and national best practices.</a:t>
            </a:r>
          </a:p>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endParaRPr kumimoji="0" lang="en-US" sz="32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endParaRPr>
          </a:p>
          <a:p>
            <a:pPr marL="91440" marR="0" lvl="0" indent="0" algn="just" defTabSz="914400" rtl="0" eaLnBrk="1" fontAlgn="auto" latinLnBrk="0" hangingPunct="1">
              <a:lnSpc>
                <a:spcPct val="90000"/>
              </a:lnSpc>
              <a:spcBef>
                <a:spcPts val="0"/>
              </a:spcBef>
              <a:spcAft>
                <a:spcPts val="200"/>
              </a:spcAft>
              <a:buClr>
                <a:srgbClr val="99CB38"/>
              </a:buClr>
              <a:buSzPct val="100000"/>
              <a:buFont typeface="Calibri" panose="020F0502020204030204" pitchFamily="34" charset="0"/>
              <a:buNone/>
              <a:tabLst/>
              <a:defRPr/>
            </a:pPr>
            <a:endParaRPr kumimoji="0" lang="en-US" sz="3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6224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Goal 5: Sixth Avenue Improvement</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6" name="Content Placeholder 2">
            <a:extLst>
              <a:ext uri="{FF2B5EF4-FFF2-40B4-BE49-F238E27FC236}">
                <a16:creationId xmlns:a16="http://schemas.microsoft.com/office/drawing/2014/main" id="{31BE917F-D760-345B-507D-CFBF7584D363}"/>
              </a:ext>
            </a:extLst>
          </p:cNvPr>
          <p:cNvSpPr txBox="1">
            <a:spLocks/>
          </p:cNvSpPr>
          <p:nvPr/>
        </p:nvSpPr>
        <p:spPr>
          <a:xfrm>
            <a:off x="1183341" y="2184987"/>
            <a:ext cx="9972339" cy="437661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0670" marR="0" lvl="0" indent="352425" algn="l"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Char char=" "/>
              <a:tabLst/>
              <a:defRPr/>
            </a:pPr>
            <a:endParaRPr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1440" marR="0" lvl="0" indent="0" algn="just" defTabSz="914400" rtl="0" eaLnBrk="1" fontAlgn="auto" latinLnBrk="0" hangingPunct="1">
              <a:lnSpc>
                <a:spcPct val="90000"/>
              </a:lnSpc>
              <a:spcBef>
                <a:spcPts val="0"/>
              </a:spcBef>
              <a:spcAft>
                <a:spcPts val="200"/>
              </a:spcAft>
              <a:buClr>
                <a:srgbClr val="99CB38"/>
              </a:buClr>
              <a:buSzPct val="100000"/>
              <a:buFont typeface="Calibri" panose="020F0502020204030204" pitchFamily="34" charset="0"/>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mn-cs"/>
              </a:rPr>
              <a:t>Continue the implementation of the Sixth Avenue Improvement project including the Panther Plaza, monument signs and plans for the library upgrades and academic complex.</a:t>
            </a:r>
            <a:endParaRPr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1440" marR="0" lvl="0" indent="0" algn="l" defTabSz="914400" rtl="0" eaLnBrk="1" fontAlgn="auto" latinLnBrk="0" hangingPunct="1">
              <a:lnSpc>
                <a:spcPct val="90000"/>
              </a:lnSpc>
              <a:spcBef>
                <a:spcPts val="0"/>
              </a:spcBef>
              <a:spcAft>
                <a:spcPts val="200"/>
              </a:spcAft>
              <a:buClr>
                <a:srgbClr val="99CB38"/>
              </a:buClr>
              <a:buSzPct val="100000"/>
              <a:buFont typeface="Calibri" panose="020F0502020204030204" pitchFamily="34" charset="0"/>
              <a:buNone/>
              <a:tabLst/>
              <a:defRPr/>
            </a:pPr>
            <a:endPar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mn-cs"/>
            </a:endParaRPr>
          </a:p>
          <a:p>
            <a:pPr marL="91440" marR="0" lvl="0" indent="0" algn="l" defTabSz="914400" rtl="0" eaLnBrk="1" fontAlgn="auto" latinLnBrk="0" hangingPunct="1">
              <a:lnSpc>
                <a:spcPct val="90000"/>
              </a:lnSpc>
              <a:spcBef>
                <a:spcPts val="0"/>
              </a:spcBef>
              <a:spcAft>
                <a:spcPts val="200"/>
              </a:spcAft>
              <a:buClr>
                <a:srgbClr val="99CB38"/>
              </a:buClr>
              <a:buSzPct val="100000"/>
              <a:buFont typeface="Calibri" panose="020F0502020204030204" pitchFamily="34" charset="0"/>
              <a:buNone/>
              <a:tabLst/>
              <a:defRPr/>
            </a:pPr>
            <a:endPar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26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038" y="-299623"/>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accent2">
                    <a:lumMod val="50000"/>
                  </a:schemeClr>
                </a:solidFill>
                <a:latin typeface="Century Gothic" panose="020B0502020202020204" pitchFamily="34" charset="0"/>
                <a:cs typeface="Calibri" panose="020F0502020204030204" pitchFamily="34" charset="0"/>
              </a:rPr>
              <a:t>Goal 6: 90</a:t>
            </a:r>
            <a:r>
              <a:rPr lang="en-US" sz="4000" baseline="30000" dirty="0">
                <a:solidFill>
                  <a:schemeClr val="accent2">
                    <a:lumMod val="50000"/>
                  </a:schemeClr>
                </a:solidFill>
                <a:latin typeface="Century Gothic" panose="020B0502020202020204" pitchFamily="34" charset="0"/>
                <a:cs typeface="Calibri" panose="020F0502020204030204" pitchFamily="34" charset="0"/>
              </a:rPr>
              <a:t>th</a:t>
            </a:r>
            <a:r>
              <a:rPr lang="en-US" sz="4000" dirty="0">
                <a:solidFill>
                  <a:schemeClr val="accent2">
                    <a:lumMod val="50000"/>
                  </a:schemeClr>
                </a:solidFill>
                <a:latin typeface="Century Gothic" panose="020B0502020202020204" pitchFamily="34" charset="0"/>
                <a:cs typeface="Calibri" panose="020F0502020204030204" pitchFamily="34" charset="0"/>
              </a:rPr>
              <a:t> Anniversary Celebration</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Content Placeholder 2">
            <a:extLst>
              <a:ext uri="{FF2B5EF4-FFF2-40B4-BE49-F238E27FC236}">
                <a16:creationId xmlns:a16="http://schemas.microsoft.com/office/drawing/2014/main" id="{55956E23-E5EF-25AB-636C-5053E8D2E059}"/>
              </a:ext>
            </a:extLst>
          </p:cNvPr>
          <p:cNvSpPr txBox="1">
            <a:spLocks/>
          </p:cNvSpPr>
          <p:nvPr/>
        </p:nvSpPr>
        <p:spPr>
          <a:xfrm>
            <a:off x="1036319" y="2487275"/>
            <a:ext cx="10119361" cy="432346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rPr>
              <a:t>Develop a year-and-a-half-long celebration to include Quarterly events, campus activities and alumni &amp; Community engagement to expand the brand of the College. </a:t>
            </a:r>
          </a:p>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endPar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endParaRPr>
          </a:p>
          <a:p>
            <a:pPr marL="91440" marR="0" lvl="0" indent="0" algn="just"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None/>
              <a:tabLst/>
              <a:defRPr/>
            </a:pPr>
            <a:endParaRPr kumimoji="0" lang="en-US" sz="32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4049980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3">
            <a:alphaModFix amt="5000"/>
            <a:grayscl/>
            <a:extLst>
              <a:ext uri="{BEBA8EAE-BF5A-486C-A8C5-ECC9F3942E4B}">
                <a14:imgProps xmlns:a14="http://schemas.microsoft.com/office/drawing/2010/main">
                  <a14:imgLayer r:embed="rId4">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25732"/>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15815" y="687870"/>
            <a:ext cx="9404520" cy="821558"/>
          </a:xfrm>
        </p:spPr>
        <p:txBody>
          <a:bodyPr>
            <a:normAutofit/>
          </a:bodyPr>
          <a:lstStyle/>
          <a:p>
            <a:r>
              <a:rPr lang="en-US" sz="4000" dirty="0">
                <a:solidFill>
                  <a:schemeClr val="accent2">
                    <a:lumMod val="50000"/>
                  </a:schemeClr>
                </a:solidFill>
                <a:latin typeface="Century Gothic"/>
                <a:cs typeface="Calibri"/>
              </a:rPr>
              <a:t>Goal 7: Business Partnership </a:t>
            </a:r>
            <a:endParaRPr lang="en-US" sz="4000" dirty="0">
              <a:solidFill>
                <a:schemeClr val="accent2">
                  <a:lumMod val="50000"/>
                </a:schemeClr>
              </a:solidFill>
              <a:latin typeface="Century Gothic" panose="020B0502020202020204" pitchFamily="34" charset="0"/>
              <a:cs typeface="Calibri" panose="020F0502020204030204" pitchFamily="34" charset="0"/>
            </a:endParaRP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Content Placeholder 2">
            <a:extLst>
              <a:ext uri="{FF2B5EF4-FFF2-40B4-BE49-F238E27FC236}">
                <a16:creationId xmlns:a16="http://schemas.microsoft.com/office/drawing/2014/main" id="{45D7FA1D-91A6-03FA-B403-42E70AB9B9C4}"/>
              </a:ext>
            </a:extLst>
          </p:cNvPr>
          <p:cNvSpPr txBox="1">
            <a:spLocks/>
          </p:cNvSpPr>
          <p:nvPr/>
        </p:nvSpPr>
        <p:spPr>
          <a:xfrm>
            <a:off x="564337" y="1825625"/>
            <a:ext cx="1078946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0988" marR="0" lvl="0" indent="352425" algn="l" defTabSz="914400" rtl="0" eaLnBrk="1" fontAlgn="auto" latinLnBrk="0" hangingPunct="1">
              <a:lnSpc>
                <a:spcPct val="90000"/>
              </a:lnSpc>
              <a:spcBef>
                <a:spcPts val="0"/>
              </a:spcBef>
              <a:spcAft>
                <a:spcPts val="0"/>
              </a:spcAft>
              <a:buClr>
                <a:srgbClr val="99CB38"/>
              </a:buClr>
              <a:buSzPct val="100000"/>
              <a:buFont typeface="Calibri" panose="020F0502020204030204" pitchFamily="34" charset="0"/>
              <a:buChar char=" "/>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mn-cs"/>
            </a:endParaRPr>
          </a:p>
        </p:txBody>
      </p:sp>
      <p:sp>
        <p:nvSpPr>
          <p:cNvPr id="6" name="TextBox 5">
            <a:extLst>
              <a:ext uri="{FF2B5EF4-FFF2-40B4-BE49-F238E27FC236}">
                <a16:creationId xmlns:a16="http://schemas.microsoft.com/office/drawing/2014/main" id="{A1CC5055-A7A2-7438-61DE-F09FD56C25A1}"/>
              </a:ext>
            </a:extLst>
          </p:cNvPr>
          <p:cNvSpPr txBox="1"/>
          <p:nvPr/>
        </p:nvSpPr>
        <p:spPr>
          <a:xfrm>
            <a:off x="1183342" y="2851059"/>
            <a:ext cx="99723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mn-cs"/>
              </a:rPr>
              <a:t>Establish more Business Partnerships to ensure we provide them with the needs of the community/industry.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23942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306619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2714872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A house with trees in the background&#10;&#10;Description automatically generated">
            <a:extLst>
              <a:ext uri="{FF2B5EF4-FFF2-40B4-BE49-F238E27FC236}">
                <a16:creationId xmlns:a16="http://schemas.microsoft.com/office/drawing/2014/main" id="{B867C342-BA83-4F9E-A378-D2B31CDE0243}"/>
              </a:ext>
            </a:extLst>
          </p:cNvPr>
          <p:cNvPicPr preferRelativeResize="0">
            <a:picLocks/>
          </p:cNvPicPr>
          <p:nvPr/>
        </p:nvPicPr>
        <p:blipFill rotWithShape="1">
          <a:blip r:embed="rId2"/>
          <a:srcRect l="676"/>
          <a:stretch/>
        </p:blipFill>
        <p:spPr>
          <a:xfrm>
            <a:off x="-1" y="-3"/>
            <a:ext cx="4064316" cy="2281286"/>
          </a:xfrm>
          <a:prstGeom prst="rect">
            <a:avLst/>
          </a:prstGeom>
        </p:spPr>
      </p:pic>
      <p:pic>
        <p:nvPicPr>
          <p:cNvPr id="5" name="Picture 4" descr="A tall building&#10;&#10;Description automatically generated">
            <a:extLst>
              <a:ext uri="{FF2B5EF4-FFF2-40B4-BE49-F238E27FC236}">
                <a16:creationId xmlns:a16="http://schemas.microsoft.com/office/drawing/2014/main" id="{0B2B8040-3B7B-4492-8785-499E29CFB726}"/>
              </a:ext>
            </a:extLst>
          </p:cNvPr>
          <p:cNvPicPr preferRelativeResize="0">
            <a:picLocks/>
          </p:cNvPicPr>
          <p:nvPr/>
        </p:nvPicPr>
        <p:blipFill rotWithShape="1">
          <a:blip r:embed="rId3"/>
          <a:srcRect r="3012" b="5"/>
          <a:stretch/>
        </p:blipFill>
        <p:spPr>
          <a:xfrm>
            <a:off x="4067494" y="-1357"/>
            <a:ext cx="3953242" cy="2272266"/>
          </a:xfrm>
          <a:prstGeom prst="rect">
            <a:avLst/>
          </a:prstGeom>
        </p:spPr>
      </p:pic>
      <p:pic>
        <p:nvPicPr>
          <p:cNvPr id="7" name="Picture 6" descr="A large building&#10;&#10;Description automatically generated">
            <a:extLst>
              <a:ext uri="{FF2B5EF4-FFF2-40B4-BE49-F238E27FC236}">
                <a16:creationId xmlns:a16="http://schemas.microsoft.com/office/drawing/2014/main" id="{2538FA02-446C-474A-B5DD-428054D54647}"/>
              </a:ext>
            </a:extLst>
          </p:cNvPr>
          <p:cNvPicPr preferRelativeResize="0">
            <a:picLocks/>
          </p:cNvPicPr>
          <p:nvPr/>
        </p:nvPicPr>
        <p:blipFill rotWithShape="1">
          <a:blip r:embed="rId4"/>
          <a:srcRect t="2068" r="3" b="3"/>
          <a:stretch/>
        </p:blipFill>
        <p:spPr>
          <a:xfrm>
            <a:off x="8027088" y="-1356"/>
            <a:ext cx="4161863" cy="2272264"/>
          </a:xfrm>
          <a:prstGeom prst="rect">
            <a:avLst/>
          </a:prstGeom>
        </p:spPr>
      </p:pic>
      <p:pic>
        <p:nvPicPr>
          <p:cNvPr id="3" name="Picture 2" descr="A house with trees in the background&#10;&#10;Description automatically generated">
            <a:extLst>
              <a:ext uri="{FF2B5EF4-FFF2-40B4-BE49-F238E27FC236}">
                <a16:creationId xmlns:a16="http://schemas.microsoft.com/office/drawing/2014/main" id="{D455FDBF-BEC9-4F49-BDF9-E548C21F77D5}"/>
              </a:ext>
            </a:extLst>
          </p:cNvPr>
          <p:cNvPicPr preferRelativeResize="0">
            <a:picLocks/>
          </p:cNvPicPr>
          <p:nvPr/>
        </p:nvPicPr>
        <p:blipFill rotWithShape="1">
          <a:blip r:embed="rId5"/>
          <a:srcRect r="677" b="1"/>
          <a:stretch/>
        </p:blipFill>
        <p:spPr>
          <a:xfrm>
            <a:off x="20" y="2292876"/>
            <a:ext cx="4064292" cy="2281271"/>
          </a:xfrm>
          <a:prstGeom prst="rect">
            <a:avLst/>
          </a:prstGeom>
        </p:spPr>
      </p:pic>
      <p:pic>
        <p:nvPicPr>
          <p:cNvPr id="14" name="Picture 13" descr="A boat parked next to a body of water&#10;&#10;Description automatically generated">
            <a:extLst>
              <a:ext uri="{FF2B5EF4-FFF2-40B4-BE49-F238E27FC236}">
                <a16:creationId xmlns:a16="http://schemas.microsoft.com/office/drawing/2014/main" id="{B8D1030C-05AC-4884-8800-AD2E3F8C33BA}"/>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8161" r="17461" b="2"/>
          <a:stretch/>
        </p:blipFill>
        <p:spPr>
          <a:xfrm>
            <a:off x="3" y="4585734"/>
            <a:ext cx="4061141" cy="2272267"/>
          </a:xfrm>
          <a:prstGeom prst="rect">
            <a:avLst/>
          </a:prstGeom>
        </p:spPr>
      </p:pic>
      <p:sp>
        <p:nvSpPr>
          <p:cNvPr id="120"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ctrTitle"/>
          </p:nvPr>
        </p:nvSpPr>
        <p:spPr>
          <a:xfrm>
            <a:off x="4136163" y="2491434"/>
            <a:ext cx="8052787" cy="2771763"/>
          </a:xfrm>
        </p:spPr>
        <p:txBody>
          <a:bodyPr>
            <a:normAutofit/>
          </a:bodyPr>
          <a:lstStyle/>
          <a:p>
            <a:r>
              <a:rPr lang="en-US" sz="4400" b="1" dirty="0">
                <a:solidFill>
                  <a:schemeClr val="accent4"/>
                </a:solidFill>
              </a:rPr>
              <a:t>Palm Beach State College </a:t>
            </a:r>
            <a:br>
              <a:rPr lang="en-US" sz="4400" b="1" dirty="0">
                <a:solidFill>
                  <a:schemeClr val="accent4"/>
                </a:solidFill>
              </a:rPr>
            </a:br>
            <a:r>
              <a:rPr lang="en-US" sz="4400" b="1" dirty="0">
                <a:solidFill>
                  <a:schemeClr val="accent4"/>
                </a:solidFill>
              </a:rPr>
              <a:t>District Board of Trustees Meeting</a:t>
            </a:r>
            <a:br>
              <a:rPr lang="en-US" sz="4400" b="1" dirty="0">
                <a:solidFill>
                  <a:schemeClr val="accent4"/>
                </a:solidFill>
                <a:cs typeface="Calibri Light"/>
              </a:rPr>
            </a:br>
            <a:br>
              <a:rPr lang="en-US" sz="3700" b="1" dirty="0"/>
            </a:br>
            <a:endParaRPr lang="en-US" sz="3700" dirty="0">
              <a:solidFill>
                <a:srgbClr val="FFFFFF"/>
              </a:solidFill>
            </a:endParaRPr>
          </a:p>
        </p:txBody>
      </p:sp>
      <p:sp>
        <p:nvSpPr>
          <p:cNvPr id="11" name="Subtitle 2"/>
          <p:cNvSpPr>
            <a:spLocks noGrp="1"/>
          </p:cNvSpPr>
          <p:nvPr>
            <p:ph type="subTitle" idx="1"/>
          </p:nvPr>
        </p:nvSpPr>
        <p:spPr>
          <a:xfrm>
            <a:off x="4526943" y="4740247"/>
            <a:ext cx="7081477" cy="523776"/>
          </a:xfrm>
        </p:spPr>
        <p:txBody>
          <a:bodyPr vert="horz" lIns="91440" tIns="45720" rIns="91440" bIns="45720" rtlCol="0" anchor="t">
            <a:normAutofit fontScale="92500" lnSpcReduction="10000"/>
          </a:bodyPr>
          <a:lstStyle/>
          <a:p>
            <a:pPr algn="l"/>
            <a:r>
              <a:rPr lang="en-US" altLang="en-US" sz="3600" dirty="0">
                <a:solidFill>
                  <a:schemeClr val="accent4"/>
                </a:solidFill>
                <a:latin typeface="Century Gothic"/>
              </a:rPr>
              <a:t>                October 17, 2023</a:t>
            </a:r>
            <a:endParaRPr lang="en-US" altLang="en-US" sz="2800" dirty="0">
              <a:solidFill>
                <a:schemeClr val="accent4"/>
              </a:solidFill>
              <a:latin typeface="Century Gothic" panose="020B0502020202020204" pitchFamily="34" charset="0"/>
            </a:endParaRPr>
          </a:p>
          <a:p>
            <a:pPr algn="l"/>
            <a:endParaRPr lang="en-US" sz="2000" b="1" dirty="0">
              <a:solidFill>
                <a:srgbClr val="FFFFFF"/>
              </a:solidFill>
              <a:latin typeface="Century Gothic" panose="020B0502020202020204" pitchFamily="34" charset="0"/>
            </a:endParaRPr>
          </a:p>
          <a:p>
            <a:pPr algn="l"/>
            <a:endParaRPr lang="en-US" sz="2000" dirty="0">
              <a:solidFill>
                <a:srgbClr val="FFFFFF"/>
              </a:solidFill>
            </a:endParaRPr>
          </a:p>
        </p:txBody>
      </p:sp>
      <p:cxnSp>
        <p:nvCxnSpPr>
          <p:cNvPr id="122"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B72D38-5D82-4E17-9403-56D9972A27F2}"/>
              </a:ext>
            </a:extLst>
          </p:cNvPr>
          <p:cNvPicPr>
            <a:picLocks noChangeAspect="1"/>
          </p:cNvPicPr>
          <p:nvPr/>
        </p:nvPicPr>
        <p:blipFill>
          <a:blip r:embed="rId7"/>
          <a:stretch>
            <a:fillRect/>
          </a:stretch>
        </p:blipFill>
        <p:spPr>
          <a:xfrm>
            <a:off x="4631821" y="5299382"/>
            <a:ext cx="5601510" cy="152306"/>
          </a:xfrm>
          <a:prstGeom prst="rect">
            <a:avLst/>
          </a:prstGeom>
        </p:spPr>
      </p:pic>
      <p:pic>
        <p:nvPicPr>
          <p:cNvPr id="1028" name="Picture 4" descr="PALM BEACH STATE COLLEGE SABIDURIA ES PODER 1933 Details, a Report by  Trademark Bank | Calendar Your Mark | Monitor Similar Marks">
            <a:extLst>
              <a:ext uri="{FF2B5EF4-FFF2-40B4-BE49-F238E27FC236}">
                <a16:creationId xmlns:a16="http://schemas.microsoft.com/office/drawing/2014/main" id="{85580395-B894-45FA-AC9E-AB0EA7C5278D}"/>
              </a:ext>
            </a:extLst>
          </p:cNvPr>
          <p:cNvPicPr>
            <a:picLocks noChangeAspect="1" noChangeArrowheads="1"/>
          </p:cNvPicPr>
          <p:nvPr/>
        </p:nvPicPr>
        <p:blipFill>
          <a:blip r:embed="rId8">
            <a:alphaModFix amt="5000"/>
            <a:grayscl/>
            <a:extLst>
              <a:ext uri="{BEBA8EAE-BF5A-486C-A8C5-ECC9F3942E4B}">
                <a14:imgProps xmlns:a14="http://schemas.microsoft.com/office/drawing/2010/main">
                  <a14:imgLayer r:embed="rId9">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31821" y="2292876"/>
            <a:ext cx="4529036" cy="4577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546B36E-86FD-21AE-71C5-2E0AE97E1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491" y="5290741"/>
            <a:ext cx="3609294" cy="1470787"/>
          </a:xfrm>
          <a:prstGeom prst="rect">
            <a:avLst/>
          </a:prstGeom>
        </p:spPr>
      </p:pic>
    </p:spTree>
    <p:extLst>
      <p:ext uri="{BB962C8B-B14F-4D97-AF65-F5344CB8AC3E}">
        <p14:creationId xmlns:p14="http://schemas.microsoft.com/office/powerpoint/2010/main" val="183486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641A5-AC98-4C63-E4DC-57231AE6375B}"/>
              </a:ext>
            </a:extLst>
          </p:cNvPr>
          <p:cNvSpPr txBox="1"/>
          <p:nvPr/>
        </p:nvSpPr>
        <p:spPr>
          <a:xfrm>
            <a:off x="112990" y="6430577"/>
            <a:ext cx="447963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Picture curtesy of  Greg Lovett, The Palm Beach Post, 10/12/23</a:t>
            </a:r>
          </a:p>
        </p:txBody>
      </p:sp>
      <p:pic>
        <p:nvPicPr>
          <p:cNvPr id="5" name="Picture 4">
            <a:extLst>
              <a:ext uri="{FF2B5EF4-FFF2-40B4-BE49-F238E27FC236}">
                <a16:creationId xmlns:a16="http://schemas.microsoft.com/office/drawing/2014/main" id="{5F7AD272-C2DF-4CD4-AE79-0FEE172C31A0}"/>
              </a:ext>
            </a:extLst>
          </p:cNvPr>
          <p:cNvPicPr>
            <a:picLocks noChangeAspect="1"/>
          </p:cNvPicPr>
          <p:nvPr/>
        </p:nvPicPr>
        <p:blipFill>
          <a:blip r:embed="rId2"/>
          <a:stretch>
            <a:fillRect/>
          </a:stretch>
        </p:blipFill>
        <p:spPr>
          <a:xfrm>
            <a:off x="1970314" y="0"/>
            <a:ext cx="8142515" cy="6331020"/>
          </a:xfrm>
          <a:prstGeom prst="rect">
            <a:avLst/>
          </a:prstGeom>
        </p:spPr>
      </p:pic>
      <p:pic>
        <p:nvPicPr>
          <p:cNvPr id="2" name="Picture 1">
            <a:extLst>
              <a:ext uri="{FF2B5EF4-FFF2-40B4-BE49-F238E27FC236}">
                <a16:creationId xmlns:a16="http://schemas.microsoft.com/office/drawing/2014/main" id="{7ADA37BA-7007-3973-BED3-7CC7059060EF}"/>
              </a:ext>
            </a:extLst>
          </p:cNvPr>
          <p:cNvPicPr>
            <a:picLocks noChangeAspect="1"/>
          </p:cNvPicPr>
          <p:nvPr/>
        </p:nvPicPr>
        <p:blipFill>
          <a:blip r:embed="rId3"/>
          <a:stretch>
            <a:fillRect/>
          </a:stretch>
        </p:blipFill>
        <p:spPr>
          <a:xfrm>
            <a:off x="9925987" y="6081966"/>
            <a:ext cx="1850377" cy="752436"/>
          </a:xfrm>
          <a:prstGeom prst="rect">
            <a:avLst/>
          </a:prstGeom>
        </p:spPr>
      </p:pic>
    </p:spTree>
    <p:extLst>
      <p:ext uri="{BB962C8B-B14F-4D97-AF65-F5344CB8AC3E}">
        <p14:creationId xmlns:p14="http://schemas.microsoft.com/office/powerpoint/2010/main" val="707209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arge white dome with a few cranes&#10;&#10;Description automatically generated with medium confidence">
            <a:extLst>
              <a:ext uri="{FF2B5EF4-FFF2-40B4-BE49-F238E27FC236}">
                <a16:creationId xmlns:a16="http://schemas.microsoft.com/office/drawing/2014/main" id="{5423DEEA-68D3-E11B-AAF6-AB96D3B94798}"/>
              </a:ext>
            </a:extLst>
          </p:cNvPr>
          <p:cNvPicPr>
            <a:picLocks noChangeAspect="1"/>
          </p:cNvPicPr>
          <p:nvPr/>
        </p:nvPicPr>
        <p:blipFill rotWithShape="1">
          <a:blip r:embed="rId2"/>
          <a:srcRect t="16149" r="-1" b="18170"/>
          <a:stretch/>
        </p:blipFill>
        <p:spPr>
          <a:xfrm>
            <a:off x="842772" y="841248"/>
            <a:ext cx="10506456" cy="5175504"/>
          </a:xfrm>
          <a:prstGeom prst="rect">
            <a:avLst/>
          </a:prstGeom>
        </p:spPr>
      </p:pic>
      <p:pic>
        <p:nvPicPr>
          <p:cNvPr id="2" name="Picture 1">
            <a:extLst>
              <a:ext uri="{FF2B5EF4-FFF2-40B4-BE49-F238E27FC236}">
                <a16:creationId xmlns:a16="http://schemas.microsoft.com/office/drawing/2014/main" id="{02274E1E-DE7B-F477-F151-2B06D421493D}"/>
              </a:ext>
            </a:extLst>
          </p:cNvPr>
          <p:cNvPicPr>
            <a:picLocks noChangeAspect="1"/>
          </p:cNvPicPr>
          <p:nvPr/>
        </p:nvPicPr>
        <p:blipFill>
          <a:blip r:embed="rId3"/>
          <a:stretch>
            <a:fillRect/>
          </a:stretch>
        </p:blipFill>
        <p:spPr>
          <a:xfrm>
            <a:off x="9946907" y="5876964"/>
            <a:ext cx="1850377" cy="752436"/>
          </a:xfrm>
          <a:prstGeom prst="rect">
            <a:avLst/>
          </a:prstGeom>
        </p:spPr>
      </p:pic>
    </p:spTree>
    <p:extLst>
      <p:ext uri="{BB962C8B-B14F-4D97-AF65-F5344CB8AC3E}">
        <p14:creationId xmlns:p14="http://schemas.microsoft.com/office/powerpoint/2010/main" val="419620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1807-BD37-6AD1-5D77-D5F5CDBD18FC}"/>
              </a:ext>
            </a:extLst>
          </p:cNvPr>
          <p:cNvSpPr>
            <a:spLocks noGrp="1"/>
          </p:cNvSpPr>
          <p:nvPr>
            <p:ph idx="1"/>
          </p:nvPr>
        </p:nvSpPr>
        <p:spPr>
          <a:xfrm>
            <a:off x="1183342" y="1856509"/>
            <a:ext cx="9972338" cy="4044858"/>
          </a:xfrm>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Logo&#10;&#10;Description automatically generated">
            <a:extLst>
              <a:ext uri="{FF2B5EF4-FFF2-40B4-BE49-F238E27FC236}">
                <a16:creationId xmlns:a16="http://schemas.microsoft.com/office/drawing/2014/main" id="{C8AB4A98-4D36-8210-028B-8999EBC5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425" y="5464881"/>
            <a:ext cx="2936917" cy="1194346"/>
          </a:xfrm>
          <a:prstGeom prst="rect">
            <a:avLst/>
          </a:prstGeom>
        </p:spPr>
      </p:pic>
      <p:pic>
        <p:nvPicPr>
          <p:cNvPr id="4" name="Picture 4" descr="PALM BEACH STATE COLLEGE SABIDURIA ES PODER 1933 Details, a Report by  Trademark Bank | Calendar Your Mark | Monitor Similar Marks">
            <a:extLst>
              <a:ext uri="{FF2B5EF4-FFF2-40B4-BE49-F238E27FC236}">
                <a16:creationId xmlns:a16="http://schemas.microsoft.com/office/drawing/2014/main" id="{0B40595E-5434-A12F-E4BC-50A2820FEC8D}"/>
              </a:ext>
            </a:extLst>
          </p:cNvPr>
          <p:cNvPicPr>
            <a:picLocks noChangeAspect="1" noChangeArrowheads="1"/>
          </p:cNvPicPr>
          <p:nvPr/>
        </p:nvPicPr>
        <p:blipFill>
          <a:blip r:embed="rId4">
            <a:alphaModFix amt="5000"/>
            <a:grayscl/>
            <a:extLst>
              <a:ext uri="{BEBA8EAE-BF5A-486C-A8C5-ECC9F3942E4B}">
                <a14:imgProps xmlns:a14="http://schemas.microsoft.com/office/drawing/2010/main">
                  <a14:imgLayer r:embed="rId5">
                    <a14:imgEffect>
                      <a14:backgroundRemoval t="4873" b="96292" l="3212" r="96788">
                        <a14:foregroundMark x1="37687" y1="32521" x2="37152" y2="40148"/>
                        <a14:foregroundMark x1="37152" y1="40148" x2="41756" y2="53708"/>
                        <a14:foregroundMark x1="41756" y1="53708" x2="46681" y2="59640"/>
                        <a14:foregroundMark x1="46681" y1="59640" x2="54069" y2="61758"/>
                        <a14:foregroundMark x1="54069" y1="61758" x2="63169" y2="48941"/>
                        <a14:foregroundMark x1="63169" y1="48941" x2="65846" y2="41843"/>
                        <a14:foregroundMark x1="65846" y1="41843" x2="65525" y2="34322"/>
                        <a14:foregroundMark x1="65525" y1="34322" x2="51071" y2="29767"/>
                        <a14:foregroundMark x1="51071" y1="29767" x2="43362" y2="29767"/>
                        <a14:foregroundMark x1="43362" y1="29767" x2="36510" y2="32309"/>
                        <a14:foregroundMark x1="36510" y1="32309" x2="35974" y2="33475"/>
                        <a14:foregroundMark x1="33084" y1="42691" x2="30086" y2="50000"/>
                        <a14:foregroundMark x1="30086" y1="50000" x2="37473" y2="63771"/>
                        <a14:foregroundMark x1="37473" y1="63771" x2="44861" y2="67585"/>
                        <a14:foregroundMark x1="44861" y1="67585" x2="60171" y2="68220"/>
                        <a14:foregroundMark x1="60171" y1="68220" x2="67131" y2="65254"/>
                        <a14:foregroundMark x1="67131" y1="65254" x2="72163" y2="59640"/>
                        <a14:foregroundMark x1="72163" y1="59640" x2="73769" y2="44703"/>
                        <a14:foregroundMark x1="73769" y1="44703" x2="66702" y2="43856"/>
                        <a14:foregroundMark x1="66702" y1="43856" x2="65203" y2="52225"/>
                        <a14:foregroundMark x1="65203" y1="52225" x2="61456" y2="58157"/>
                        <a14:foregroundMark x1="61456" y1="58157" x2="55567" y2="61970"/>
                        <a14:foregroundMark x1="55567" y1="61970" x2="47966" y2="62712"/>
                        <a14:foregroundMark x1="47966" y1="62712" x2="41435" y2="60064"/>
                        <a14:foregroundMark x1="41435" y1="60064" x2="36403" y2="54449"/>
                        <a14:foregroundMark x1="36403" y1="54449" x2="33191" y2="43644"/>
                        <a14:foregroundMark x1="55246" y1="63771" x2="61349" y2="59746"/>
                        <a14:foregroundMark x1="61349" y1="59746" x2="67559" y2="46081"/>
                        <a14:foregroundMark x1="67559" y1="46081" x2="71520" y2="52648"/>
                        <a14:foregroundMark x1="71520" y1="52648" x2="69914" y2="60275"/>
                        <a14:foregroundMark x1="69914" y1="60275" x2="57281" y2="67479"/>
                        <a14:foregroundMark x1="57281" y1="67479" x2="56638" y2="67055"/>
                        <a14:foregroundMark x1="31370" y1="7945" x2="37473" y2="7415"/>
                        <a14:foregroundMark x1="17732" y1="15947" x2="13704" y2="19386"/>
                        <a14:foregroundMark x1="13704" y1="19386" x2="11456" y2="26271"/>
                        <a14:foregroundMark x1="11456" y1="26271" x2="11009" y2="26806"/>
                        <a14:foregroundMark x1="6935" y1="32467" x2="7495" y2="37076"/>
                        <a14:foregroundMark x1="6183" y1="38352" x2="2784" y2="44597"/>
                        <a14:foregroundMark x1="2784" y1="44597" x2="1820" y2="51589"/>
                        <a14:foregroundMark x1="1820" y1="51589" x2="2499" y2="54901"/>
                        <a14:foregroundMark x1="41231" y1="95748" x2="44433" y2="97140"/>
                        <a14:foregroundMark x1="29910" y1="90828" x2="35815" y2="93395"/>
                        <a14:foregroundMark x1="25099" y1="88738" x2="25545" y2="88932"/>
                        <a14:foregroundMark x1="22329" y1="87534" x2="24468" y2="88464"/>
                        <a14:foregroundMark x1="44433" y1="97140" x2="51927" y2="97458"/>
                        <a14:foregroundMark x1="51927" y1="97458" x2="57838" y2="96759"/>
                        <a14:foregroundMark x1="90150" y1="70975" x2="91542" y2="66631"/>
                        <a14:foregroundMark x1="94647" y1="60064" x2="97323" y2="52966"/>
                        <a14:foregroundMark x1="97323" y1="52966" x2="96895" y2="45339"/>
                        <a14:foregroundMark x1="96895" y1="45339" x2="94540" y2="41843"/>
                        <a14:foregroundMark x1="60385" y1="7203" x2="53319" y2="4873"/>
                        <a14:foregroundMark x1="53319" y1="4873" x2="46039" y2="4873"/>
                        <a14:foregroundMark x1="46039" y1="4873" x2="40899" y2="7415"/>
                        <a14:foregroundMark x1="26874" y1="21504" x2="34368" y2="28708"/>
                        <a14:foregroundMark x1="34368" y1="28708" x2="36831" y2="24047"/>
                        <a14:foregroundMark x1="40792" y1="15360" x2="25910" y2="20021"/>
                        <a14:foregroundMark x1="25910" y1="20021" x2="20236" y2="25318"/>
                        <a14:foregroundMark x1="20236" y1="25318" x2="16916" y2="31356"/>
                        <a14:foregroundMark x1="16916" y1="31356" x2="15096" y2="38877"/>
                        <a14:foregroundMark x1="15096" y1="38877" x2="17131" y2="45657"/>
                        <a14:foregroundMark x1="17131" y1="45657" x2="17131" y2="45657"/>
                        <a14:foregroundMark x1="22698" y1="27754" x2="26445" y2="32521"/>
                        <a14:foregroundMark x1="53640" y1="14725" x2="55889" y2="20869"/>
                        <a14:foregroundMark x1="62634" y1="15996" x2="64668" y2="22775"/>
                        <a14:foregroundMark x1="69379" y1="23517" x2="72912" y2="24470"/>
                        <a14:foregroundMark x1="75482" y1="28602" x2="76660" y2="32203"/>
                        <a14:foregroundMark x1="81156" y1="36547" x2="83191" y2="39619"/>
                        <a14:foregroundMark x1="81799" y1="54661" x2="85439" y2="61017"/>
                        <a14:foregroundMark x1="85439" y1="61017" x2="81156" y2="68220"/>
                        <a14:foregroundMark x1="81156" y1="68220" x2="69272" y2="76271"/>
                        <a14:foregroundMark x1="69272" y1="76271" x2="55246" y2="81462"/>
                        <a14:foregroundMark x1="55246" y1="81462" x2="40150" y2="80932"/>
                        <a14:foregroundMark x1="40150" y1="80932" x2="32762" y2="78072"/>
                        <a14:foregroundMark x1="32762" y1="78072" x2="27195" y2="73835"/>
                        <a14:foregroundMark x1="27195" y1="73835" x2="18737" y2="60064"/>
                        <a14:foregroundMark x1="18737" y1="60064" x2="16167" y2="53178"/>
                        <a14:foregroundMark x1="16167" y1="53178" x2="16167" y2="52648"/>
                        <a14:foregroundMark x1="44004" y1="24576" x2="33512" y2="27331"/>
                        <a14:foregroundMark x1="33512" y1="27331" x2="22591" y2="39619"/>
                        <a14:foregroundMark x1="22591" y1="39619" x2="20664" y2="47034"/>
                        <a14:foregroundMark x1="20664" y1="47034" x2="29550" y2="63453"/>
                        <a14:foregroundMark x1="29550" y1="63453" x2="39936" y2="74047"/>
                        <a14:foregroundMark x1="39936" y1="74047" x2="50000" y2="75424"/>
                        <a14:foregroundMark x1="50000" y1="75424" x2="57602" y2="75318"/>
                        <a14:foregroundMark x1="57602" y1="75318" x2="65525" y2="72987"/>
                        <a14:foregroundMark x1="65525" y1="72987" x2="77409" y2="48517"/>
                        <a14:foregroundMark x1="77409" y1="48517" x2="78694" y2="39936"/>
                        <a14:foregroundMark x1="78694" y1="39936" x2="76231" y2="32203"/>
                        <a14:foregroundMark x1="76231" y1="32203" x2="60493" y2="21504"/>
                        <a14:foregroundMark x1="60493" y1="21504" x2="48287" y2="19809"/>
                        <a14:foregroundMark x1="41970" y1="23411" x2="52141" y2="22987"/>
                        <a14:foregroundMark x1="52141" y1="22987" x2="59957" y2="23729"/>
                        <a14:foregroundMark x1="59957" y1="23729" x2="67024" y2="26695"/>
                        <a14:foregroundMark x1="67024" y1="26695" x2="80086" y2="38559"/>
                        <a14:foregroundMark x1="80086" y1="38559" x2="82869" y2="45233"/>
                        <a14:foregroundMark x1="82869" y1="45233" x2="82869" y2="52436"/>
                        <a14:foregroundMark x1="82869" y1="52436" x2="75482" y2="64831"/>
                        <a14:foregroundMark x1="59850" y1="37288" x2="43683" y2="34110"/>
                        <a14:foregroundMark x1="43683" y1="34110" x2="33619" y2="35699"/>
                        <a14:foregroundMark x1="33619" y1="35699" x2="30514" y2="43644"/>
                        <a14:foregroundMark x1="30514" y1="43644" x2="33191" y2="52225"/>
                        <a14:foregroundMark x1="33191" y1="52225" x2="39293" y2="58475"/>
                        <a14:foregroundMark x1="39293" y1="58475" x2="48287" y2="60275"/>
                        <a14:foregroundMark x1="48287" y1="60275" x2="56210" y2="58369"/>
                        <a14:foregroundMark x1="56210" y1="58369" x2="62848" y2="53390"/>
                        <a14:foregroundMark x1="62848" y1="53390" x2="64882" y2="45233"/>
                        <a14:foregroundMark x1="64882" y1="45233" x2="61135" y2="37500"/>
                        <a14:foregroundMark x1="61135" y1="37500" x2="53533" y2="34216"/>
                        <a14:foregroundMark x1="53533" y1="34216" x2="51820" y2="34216"/>
                        <a14:foregroundMark x1="48822" y1="37712" x2="42934" y2="41949"/>
                        <a14:foregroundMark x1="42934" y1="41949" x2="42291" y2="49788"/>
                        <a14:foregroundMark x1="42291" y1="49788" x2="49893" y2="52436"/>
                        <a14:foregroundMark x1="49893" y1="52436" x2="55032" y2="47140"/>
                        <a14:foregroundMark x1="55032" y1="47140" x2="54390" y2="43538"/>
                        <a14:foregroundMark x1="59208" y1="45021" x2="58779" y2="52225"/>
                        <a14:foregroundMark x1="58779" y1="52225" x2="63597" y2="46822"/>
                        <a14:foregroundMark x1="63597" y1="46822" x2="63597" y2="46186"/>
                        <a14:foregroundMark x1="57495" y1="81250" x2="60600" y2="82415"/>
                        <a14:foregroundMark x1="48394" y1="82415" x2="48608" y2="87500"/>
                        <a14:foregroundMark x1="4176" y1="56038" x2="6852" y2="61653"/>
                        <a14:foregroundMark x1="7602" y1="63453" x2="9529" y2="68750"/>
                        <a14:foregroundMark x1="7709" y1="65148" x2="10707" y2="70657"/>
                        <a14:foregroundMark x1="7388" y1="67691" x2="8137" y2="68114"/>
                        <a14:foregroundMark x1="8137" y1="68962" x2="7173" y2="67267"/>
                        <a14:foregroundMark x1="11242" y1="73411" x2="13812" y2="79661"/>
                        <a14:foregroundMark x1="7281" y1="68326" x2="6424" y2="66419"/>
                        <a14:foregroundMark x1="7066" y1="68326" x2="6531" y2="66419"/>
                        <a14:foregroundMark x1="7281" y1="66208" x2="7281" y2="66208"/>
                        <a14:foregroundMark x1="6531" y1="66208" x2="7495" y2="68750"/>
                        <a14:foregroundMark x1="6852" y1="32521" x2="8137" y2="31038"/>
                        <a14:foregroundMark x1="10064" y1="29449" x2="6745" y2="33157"/>
                        <a14:foregroundMark x1="25482" y1="11864" x2="18094" y2="14831"/>
                        <a14:foregroundMark x1="18094" y1="14831" x2="17880" y2="15042"/>
                        <a14:backgroundMark x1="25696" y1="10275" x2="28908" y2="9428"/>
                        <a14:backgroundMark x1="28801" y1="9746" x2="29872" y2="8792"/>
                        <a14:backgroundMark x1="29764" y1="8898" x2="31049" y2="8157"/>
                        <a14:backgroundMark x1="37580" y1="7415" x2="37580" y2="7415"/>
                        <a14:backgroundMark x1="37259" y1="7203" x2="37259" y2="7203"/>
                        <a14:backgroundMark x1="37152" y1="7309" x2="37152" y2="7309"/>
                        <a14:backgroundMark x1="37259" y1="7203" x2="37259" y2="7203"/>
                        <a14:backgroundMark x1="37045" y1="7627" x2="37045" y2="7627"/>
                        <a14:backgroundMark x1="13490" y1="19597" x2="13490" y2="19597"/>
                        <a14:backgroundMark x1="13276" y1="20021" x2="14026" y2="18856"/>
                        <a14:backgroundMark x1="10814" y1="26695" x2="9636" y2="28496"/>
                        <a14:backgroundMark x1="9743" y1="28496" x2="9394" y2="28969"/>
                        <a14:backgroundMark x1="6745" y1="37818" x2="5996" y2="38136"/>
                        <a14:backgroundMark x1="1820" y1="55297" x2="2741" y2="56664"/>
                        <a14:backgroundMark x1="6638" y1="62924" x2="6531" y2="63453"/>
                        <a14:backgroundMark x1="5782" y1="62924" x2="5460" y2="63030"/>
                        <a14:backgroundMark x1="5741" y1="63656" x2="5675" y2="63136"/>
                        <a14:backgroundMark x1="6534" y1="63819" x2="6745" y2="63453"/>
                        <a14:backgroundMark x1="4069" y1="62606" x2="5460" y2="62500"/>
                        <a14:backgroundMark x1="9273" y1="71358" x2="10064" y2="72564"/>
                        <a14:backgroundMark x1="12972" y1="79982" x2="14882" y2="84852"/>
                        <a14:backgroundMark x1="10064" y1="72564" x2="10506" y2="73692"/>
                        <a14:backgroundMark x1="16060" y1="85381" x2="16060" y2="85381"/>
                        <a14:backgroundMark x1="16060" y1="85381" x2="16060" y2="85381"/>
                        <a14:backgroundMark x1="15632" y1="84746" x2="21520" y2="88347"/>
                        <a14:backgroundMark x1="25803" y1="89513" x2="29229" y2="91525"/>
                        <a14:backgroundMark x1="25161" y1="89407" x2="26445" y2="89831"/>
                        <a14:backgroundMark x1="25482" y1="89407" x2="24946" y2="89301"/>
                        <a14:backgroundMark x1="37687" y1="93856" x2="41113" y2="95869"/>
                        <a14:backgroundMark x1="36296" y1="94174" x2="37473" y2="94280"/>
                        <a14:backgroundMark x1="36938" y1="93962" x2="36617" y2="94174"/>
                        <a14:backgroundMark x1="58779" y1="96928" x2="63597" y2="93962"/>
                        <a14:backgroundMark x1="58779" y1="97140" x2="57816" y2="96716"/>
                        <a14:backgroundMark x1="58351" y1="97140" x2="60064" y2="9565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9658" y="-340918"/>
            <a:ext cx="7419972" cy="7309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66E4FC8-F46D-61D8-A908-CAB9187844C3}"/>
              </a:ext>
            </a:extLst>
          </p:cNvPr>
          <p:cNvSpPr>
            <a:spLocks noGrp="1"/>
          </p:cNvSpPr>
          <p:nvPr>
            <p:ph type="title"/>
          </p:nvPr>
        </p:nvSpPr>
        <p:spPr>
          <a:xfrm>
            <a:off x="1823646" y="832886"/>
            <a:ext cx="9404520" cy="821558"/>
          </a:xfrm>
        </p:spPr>
        <p:txBody>
          <a:bodyPr>
            <a:normAutofit/>
          </a:bodyPr>
          <a:lstStyle/>
          <a:p>
            <a:r>
              <a:rPr lang="en-US" sz="4000" dirty="0">
                <a:solidFill>
                  <a:schemeClr val="tx2"/>
                </a:solidFill>
                <a:latin typeface="Century Gothic" panose="020B0502020202020204" pitchFamily="34" charset="0"/>
                <a:cs typeface="Calibri" panose="020F0502020204030204" pitchFamily="34" charset="0"/>
              </a:rPr>
              <a:t>SoFi Center Next Step Milestones</a:t>
            </a:r>
          </a:p>
        </p:txBody>
      </p:sp>
      <p:pic>
        <p:nvPicPr>
          <p:cNvPr id="8" name="Picture 7" descr="Logo&#10;&#10;Description automatically generated">
            <a:extLst>
              <a:ext uri="{FF2B5EF4-FFF2-40B4-BE49-F238E27FC236}">
                <a16:creationId xmlns:a16="http://schemas.microsoft.com/office/drawing/2014/main" id="{8EEEFA63-F82F-7C68-E9DD-A4DB7389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72" y="73891"/>
            <a:ext cx="1553988" cy="1551398"/>
          </a:xfrm>
          <a:prstGeom prst="rect">
            <a:avLst/>
          </a:prstGeom>
        </p:spPr>
      </p:pic>
      <p:sp>
        <p:nvSpPr>
          <p:cNvPr id="2" name="TextBox 1">
            <a:extLst>
              <a:ext uri="{FF2B5EF4-FFF2-40B4-BE49-F238E27FC236}">
                <a16:creationId xmlns:a16="http://schemas.microsoft.com/office/drawing/2014/main" id="{C4DD487C-8840-4043-D93E-DD5A66350E6B}"/>
              </a:ext>
            </a:extLst>
          </p:cNvPr>
          <p:cNvSpPr txBox="1"/>
          <p:nvPr/>
        </p:nvSpPr>
        <p:spPr>
          <a:xfrm>
            <a:off x="974166" y="1908696"/>
            <a:ext cx="2698812"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OCTOBER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Dome Inflation (Complete)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Permits Secured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Scenic and Structural Steel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Installation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Turntable Installation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Tech Cabling Installation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Slab Foundation Complete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Rigging Grid Installed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Tee Box Assembly Complete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45B2610-9BBB-A55F-B1A1-9D09E63CD810}"/>
              </a:ext>
            </a:extLst>
          </p:cNvPr>
          <p:cNvSpPr txBox="1"/>
          <p:nvPr/>
        </p:nvSpPr>
        <p:spPr>
          <a:xfrm>
            <a:off x="6373157" y="1908697"/>
            <a:ext cx="2698812" cy="51090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DECEMBER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Permanent Power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Seating Complete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Certificate of Occupancy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Dress Rehearsals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Locker Rooms, Rest Rooms &amp; VIP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Club Modular Units Installed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Retail Staging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Concession Staging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Landscaping Complete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Scenic Complete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8EB8FF0-BFE5-5D2F-F268-8A47B1B16483}"/>
              </a:ext>
            </a:extLst>
          </p:cNvPr>
          <p:cNvSpPr txBox="1"/>
          <p:nvPr/>
        </p:nvSpPr>
        <p:spPr>
          <a:xfrm>
            <a:off x="3621491" y="1908696"/>
            <a:ext cx="2698812"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NOVEMBER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Broadcast Installation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Turf Installation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Water/Wastewater Tied Into City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Top Tracer Installation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Tech End-to-End Testing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Rehearsals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CBDE415-2F47-1725-097E-2D7A760EEF23}"/>
              </a:ext>
            </a:extLst>
          </p:cNvPr>
          <p:cNvSpPr txBox="1"/>
          <p:nvPr/>
        </p:nvSpPr>
        <p:spPr>
          <a:xfrm>
            <a:off x="9124823" y="1908696"/>
            <a:ext cx="2698812"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JANUARY 2024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Full rehearsals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Go Live 1</a:t>
            </a:r>
            <a:r>
              <a:rPr kumimoji="0" lang="en-US" sz="1400" b="0" i="0" u="none" strike="noStrike" kern="1200" cap="none" spc="0" normalizeH="0" baseline="3000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st</a:t>
            </a: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mn-cs"/>
              </a:rPr>
              <a:t> Broadcast January 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6D54EC9-0469-1489-5195-E175A6F30196}"/>
              </a:ext>
            </a:extLst>
          </p:cNvPr>
          <p:cNvCxnSpPr/>
          <p:nvPr/>
        </p:nvCxnSpPr>
        <p:spPr>
          <a:xfrm>
            <a:off x="3355760" y="2075151"/>
            <a:ext cx="0" cy="3859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A07883-C0D0-2A56-3B13-6F41ABAC6AB5}"/>
              </a:ext>
            </a:extLst>
          </p:cNvPr>
          <p:cNvCxnSpPr/>
          <p:nvPr/>
        </p:nvCxnSpPr>
        <p:spPr>
          <a:xfrm>
            <a:off x="6179869" y="2041864"/>
            <a:ext cx="0" cy="3859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17F7CC-2DA3-2711-19BF-4B367AEF8D86}"/>
              </a:ext>
            </a:extLst>
          </p:cNvPr>
          <p:cNvCxnSpPr/>
          <p:nvPr/>
        </p:nvCxnSpPr>
        <p:spPr>
          <a:xfrm>
            <a:off x="9073449" y="2041863"/>
            <a:ext cx="0" cy="385950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47967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76B59029BE974E893566A257C458F7" ma:contentTypeVersion="11" ma:contentTypeDescription="Create a new document." ma:contentTypeScope="" ma:versionID="b232cab86a9eef9bc49e12fa2fc141b4">
  <xsd:schema xmlns:xsd="http://www.w3.org/2001/XMLSchema" xmlns:xs="http://www.w3.org/2001/XMLSchema" xmlns:p="http://schemas.microsoft.com/office/2006/metadata/properties" xmlns:ns2="e26d5e3f-b1f8-4400-b38a-ec4fe52324d1" xmlns:ns3="6e550aa0-3ad3-4b25-8562-21f0b9892ce5" targetNamespace="http://schemas.microsoft.com/office/2006/metadata/properties" ma:root="true" ma:fieldsID="6042272077df23fc7e3816edae79e27e" ns2:_="" ns3:_="">
    <xsd:import namespace="e26d5e3f-b1f8-4400-b38a-ec4fe52324d1"/>
    <xsd:import namespace="6e550aa0-3ad3-4b25-8562-21f0b9892c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6d5e3f-b1f8-4400-b38a-ec4fe52324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43b0add-3f13-48d0-9fb2-12912c8d1a6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550aa0-3ad3-4b25-8562-21f0b9892c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c771fb7-02b9-470b-af1d-a78521ebcbac}" ma:internalName="TaxCatchAll" ma:showField="CatchAllData" ma:web="6e550aa0-3ad3-4b25-8562-21f0b9892ce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8B7F5E-23E7-4CFF-8C3F-65622BDD8EC5}">
  <ds:schemaRefs>
    <ds:schemaRef ds:uri="http://schemas.microsoft.com/sharepoint/v3/contenttype/forms"/>
  </ds:schemaRefs>
</ds:datastoreItem>
</file>

<file path=customXml/itemProps2.xml><?xml version="1.0" encoding="utf-8"?>
<ds:datastoreItem xmlns:ds="http://schemas.openxmlformats.org/officeDocument/2006/customXml" ds:itemID="{0E50E65A-82A5-45A2-95A0-B7DFF5F88B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6d5e3f-b1f8-4400-b38a-ec4fe52324d1"/>
    <ds:schemaRef ds:uri="6e550aa0-3ad3-4b25-8562-21f0b9892c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596</TotalTime>
  <Words>2865</Words>
  <Application>Microsoft Office PowerPoint</Application>
  <PresentationFormat>Widescreen</PresentationFormat>
  <Paragraphs>530</Paragraphs>
  <Slides>66</Slides>
  <Notes>24</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66</vt:i4>
      </vt:variant>
    </vt:vector>
  </HeadingPairs>
  <TitlesOfParts>
    <vt:vector size="76" baseType="lpstr">
      <vt:lpstr>Arial</vt:lpstr>
      <vt:lpstr>Book Antiqua</vt:lpstr>
      <vt:lpstr>Calibri</vt:lpstr>
      <vt:lpstr>Calibri Light</vt:lpstr>
      <vt:lpstr>Century Gothic</vt:lpstr>
      <vt:lpstr>Courier New</vt:lpstr>
      <vt:lpstr>Georgia Pro</vt:lpstr>
      <vt:lpstr>Source Sans Pro</vt:lpstr>
      <vt:lpstr>Retrospect</vt:lpstr>
      <vt:lpstr>Office Theme</vt:lpstr>
      <vt:lpstr>Palm Beach State College  District Board of Trustees Meeting  </vt:lpstr>
      <vt:lpstr>PowerPoint Presentation</vt:lpstr>
      <vt:lpstr>Palm Beach State College  District Board of Trustees Meeting  </vt:lpstr>
      <vt:lpstr>PowerPoint Presentation</vt:lpstr>
      <vt:lpstr>Title</vt:lpstr>
      <vt:lpstr>PowerPoint Presentation</vt:lpstr>
      <vt:lpstr>PowerPoint Presentation</vt:lpstr>
      <vt:lpstr>PowerPoint Presentation</vt:lpstr>
      <vt:lpstr>SoFi Center Next Step Milestones</vt:lpstr>
      <vt:lpstr>SoFi Center Student Opportunities </vt:lpstr>
      <vt:lpstr>PowerPoint Presentation</vt:lpstr>
      <vt:lpstr>Palm Beach State College  District Board of Trustees Meeting  </vt:lpstr>
      <vt:lpstr>PowerPoint Presentation</vt:lpstr>
      <vt:lpstr>2024 PBSC Legislative Priorities </vt:lpstr>
      <vt:lpstr>Current Library </vt:lpstr>
      <vt:lpstr>Future Rendering – front entrance</vt:lpstr>
      <vt:lpstr>2024 PBSC Legislative Priorities </vt:lpstr>
      <vt:lpstr>2024 PBSC Legislative Priorities </vt:lpstr>
      <vt:lpstr>2024 PBSC Legislative Priorities </vt:lpstr>
      <vt:lpstr>2024 Florida College System Legislative Priorities </vt:lpstr>
      <vt:lpstr>2024 Florida College System – Workforce Education</vt:lpstr>
      <vt:lpstr>2024 Bills</vt:lpstr>
      <vt:lpstr>Questions?</vt:lpstr>
      <vt:lpstr>Palm Beach State College  District Board of Trustees Meeting  </vt:lpstr>
      <vt:lpstr>PowerPoint Presentation</vt:lpstr>
      <vt:lpstr>Lake Worth Campus – Who We Are</vt:lpstr>
      <vt:lpstr>Lake Worth – Who We Are</vt:lpstr>
      <vt:lpstr>PowerPoint Presentation</vt:lpstr>
      <vt:lpstr>Primary Program of Study</vt:lpstr>
      <vt:lpstr>Palm Beach State College  District Board of Trustees Meeting  </vt:lpstr>
      <vt:lpstr>PowerPoint Presentation</vt:lpstr>
      <vt:lpstr>REQUEST FOR CLASSROOM SPACE </vt:lpstr>
      <vt:lpstr>PowerPoint Presentation</vt:lpstr>
      <vt:lpstr>Palm Beach State College  District Board of Trustees Meeting  </vt:lpstr>
      <vt:lpstr>PowerPoint Presentation</vt:lpstr>
      <vt:lpstr>Changing Accreditors: Process Overview</vt:lpstr>
      <vt:lpstr>Progress Update</vt:lpstr>
      <vt:lpstr>Progress Update</vt:lpstr>
      <vt:lpstr>Progress Update</vt:lpstr>
      <vt:lpstr>Palm Beach State College  District Board of Trustees Meeting  </vt:lpstr>
      <vt:lpstr>PowerPoint Presentation</vt:lpstr>
      <vt:lpstr>Approval of Bid Award Palm Beach Gardens Stormwater Improvements ITB 2024-011TR </vt:lpstr>
      <vt:lpstr>Approval of Bid Award Palm Beach Gardens Stormwater Improvements ITB 2024-011TR </vt:lpstr>
      <vt:lpstr>Approval of Bid Award Palm Beach Gardens Stormwater Improvements ITB 2024-011TR </vt:lpstr>
      <vt:lpstr>Approval of Bid Award Palm Beach Gardens Stormwater Improvements ITB 2024-011TR </vt:lpstr>
      <vt:lpstr>Palm Beach State College  District Board of Trustees Meeting  </vt:lpstr>
      <vt:lpstr>PowerPoint Presentation</vt:lpstr>
      <vt:lpstr>Campus Safety Update</vt:lpstr>
      <vt:lpstr>Armed Certified Safe School Officer Credentials</vt:lpstr>
      <vt:lpstr> Major Benefits</vt:lpstr>
      <vt:lpstr>Additional Benefits/Associated Costs</vt:lpstr>
      <vt:lpstr>Law Enforcement Agencies Update </vt:lpstr>
      <vt:lpstr>Augment Safety Officers with Contracted Armed Security</vt:lpstr>
      <vt:lpstr>Palm Beach State College  District Board of Trustees Meeting  </vt:lpstr>
      <vt:lpstr>PowerPoint Presentation</vt:lpstr>
      <vt:lpstr>President’s 2023-2024 Goals - Summary</vt:lpstr>
      <vt:lpstr>Goal 1: Retention</vt:lpstr>
      <vt:lpstr>Goal 2: Fundraising</vt:lpstr>
      <vt:lpstr>Goal 3: Security</vt:lpstr>
      <vt:lpstr>Goal 4: Procurement &amp; Contracting</vt:lpstr>
      <vt:lpstr>Goal 5: Sixth Avenue Improvement</vt:lpstr>
      <vt:lpstr>Goal 6: 90th Anniversary Celebration</vt:lpstr>
      <vt:lpstr>Goal 7: Business Partnership </vt:lpstr>
      <vt:lpstr>Palm Beach State College  District Board of Trustees Meeting  </vt:lpstr>
      <vt:lpstr>Palm Beach State College  District Board of Trustees Meeting  </vt:lpstr>
      <vt:lpstr>Palm Beach State College  District Board of Trustees Meeting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 of Higher Education In Palm Beach County</dc:title>
  <dc:creator>Harrington, Angela</dc:creator>
  <cp:lastModifiedBy>Cronkhite, Andrew J</cp:lastModifiedBy>
  <cp:revision>110</cp:revision>
  <dcterms:created xsi:type="dcterms:W3CDTF">2023-01-11T00:11:16Z</dcterms:created>
  <dcterms:modified xsi:type="dcterms:W3CDTF">2024-12-11T20:36:04Z</dcterms:modified>
</cp:coreProperties>
</file>